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42"/>
  </p:notesMasterIdLst>
  <p:handoutMasterIdLst>
    <p:handoutMasterId r:id="rId43"/>
  </p:handoutMasterIdLst>
  <p:sldIdLst>
    <p:sldId id="258" r:id="rId2"/>
    <p:sldId id="270" r:id="rId3"/>
    <p:sldId id="272" r:id="rId4"/>
    <p:sldId id="271" r:id="rId5"/>
    <p:sldId id="273" r:id="rId6"/>
    <p:sldId id="274" r:id="rId7"/>
    <p:sldId id="259" r:id="rId8"/>
    <p:sldId id="260" r:id="rId9"/>
    <p:sldId id="261" r:id="rId10"/>
    <p:sldId id="262" r:id="rId11"/>
    <p:sldId id="263" r:id="rId12"/>
    <p:sldId id="264" r:id="rId13"/>
    <p:sldId id="265" r:id="rId14"/>
    <p:sldId id="266" r:id="rId15"/>
    <p:sldId id="267" r:id="rId16"/>
    <p:sldId id="268" r:id="rId17"/>
    <p:sldId id="276" r:id="rId18"/>
    <p:sldId id="275" r:id="rId19"/>
    <p:sldId id="277" r:id="rId20"/>
    <p:sldId id="279" r:id="rId21"/>
    <p:sldId id="280" r:id="rId22"/>
    <p:sldId id="288" r:id="rId23"/>
    <p:sldId id="281" r:id="rId24"/>
    <p:sldId id="278"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7" r:id="rId39"/>
    <p:sldId id="298" r:id="rId40"/>
    <p:sldId id="296" r:id="rId41"/>
  </p:sldIdLst>
  <p:sldSz cx="9144000" cy="6858000" type="screen4x3"/>
  <p:notesSz cx="6858000" cy="9144000"/>
  <p:embeddedFontLst>
    <p:embeddedFont>
      <p:font typeface="Monotype Sorts"/>
      <p:regular r:id="rId44"/>
    </p:embeddedFont>
    <p:embeddedFont>
      <p:font typeface="Arial Narrow" pitchFamily="34" charset="0"/>
      <p:regular r:id="rId45"/>
      <p:bold r:id="rId46"/>
      <p:italic r:id="rId47"/>
      <p:boldItalic r:id="rId48"/>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rgbClr val="FFFFFF"/>
        </a:solidFill>
        <a:latin typeface="Arial Narrow" pitchFamily="34" charset="0"/>
        <a:ea typeface="+mn-ea"/>
        <a:cs typeface="+mn-cs"/>
      </a:defRPr>
    </a:lvl1pPr>
    <a:lvl2pPr marL="457200" algn="l" rtl="0" eaLnBrk="0" fontAlgn="base" hangingPunct="0">
      <a:spcBef>
        <a:spcPct val="0"/>
      </a:spcBef>
      <a:spcAft>
        <a:spcPct val="0"/>
      </a:spcAft>
      <a:defRPr sz="2400" b="1" kern="1200">
        <a:solidFill>
          <a:srgbClr val="FFFFFF"/>
        </a:solidFill>
        <a:latin typeface="Arial Narrow" pitchFamily="34" charset="0"/>
        <a:ea typeface="+mn-ea"/>
        <a:cs typeface="+mn-cs"/>
      </a:defRPr>
    </a:lvl2pPr>
    <a:lvl3pPr marL="914400" algn="l" rtl="0" eaLnBrk="0" fontAlgn="base" hangingPunct="0">
      <a:spcBef>
        <a:spcPct val="0"/>
      </a:spcBef>
      <a:spcAft>
        <a:spcPct val="0"/>
      </a:spcAft>
      <a:defRPr sz="2400" b="1" kern="1200">
        <a:solidFill>
          <a:srgbClr val="FFFFFF"/>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rgbClr val="FFFFFF"/>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rgbClr val="FFFFFF"/>
        </a:solidFill>
        <a:latin typeface="Arial Narrow" pitchFamily="34" charset="0"/>
        <a:ea typeface="+mn-ea"/>
        <a:cs typeface="+mn-cs"/>
      </a:defRPr>
    </a:lvl5pPr>
    <a:lvl6pPr marL="2286000" algn="l" defTabSz="914400" rtl="0" eaLnBrk="1" latinLnBrk="0" hangingPunct="1">
      <a:defRPr sz="2400" b="1" kern="1200">
        <a:solidFill>
          <a:srgbClr val="FFFFFF"/>
        </a:solidFill>
        <a:latin typeface="Arial Narrow" pitchFamily="34" charset="0"/>
        <a:ea typeface="+mn-ea"/>
        <a:cs typeface="+mn-cs"/>
      </a:defRPr>
    </a:lvl6pPr>
    <a:lvl7pPr marL="2743200" algn="l" defTabSz="914400" rtl="0" eaLnBrk="1" latinLnBrk="0" hangingPunct="1">
      <a:defRPr sz="2400" b="1" kern="1200">
        <a:solidFill>
          <a:srgbClr val="FFFFFF"/>
        </a:solidFill>
        <a:latin typeface="Arial Narrow" pitchFamily="34" charset="0"/>
        <a:ea typeface="+mn-ea"/>
        <a:cs typeface="+mn-cs"/>
      </a:defRPr>
    </a:lvl7pPr>
    <a:lvl8pPr marL="3200400" algn="l" defTabSz="914400" rtl="0" eaLnBrk="1" latinLnBrk="0" hangingPunct="1">
      <a:defRPr sz="2400" b="1" kern="1200">
        <a:solidFill>
          <a:srgbClr val="FFFFFF"/>
        </a:solidFill>
        <a:latin typeface="Arial Narrow" pitchFamily="34" charset="0"/>
        <a:ea typeface="+mn-ea"/>
        <a:cs typeface="+mn-cs"/>
      </a:defRPr>
    </a:lvl8pPr>
    <a:lvl9pPr marL="3657600" algn="l" defTabSz="914400" rtl="0" eaLnBrk="1" latinLnBrk="0" hangingPunct="1">
      <a:defRPr sz="2400" b="1" kern="1200">
        <a:solidFill>
          <a:srgbClr val="FFFFFF"/>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6464"/>
    <a:srgbClr val="8C8C8C"/>
    <a:srgbClr val="B4B4B4"/>
    <a:srgbClr val="DCDCDC"/>
    <a:srgbClr val="00DFCA"/>
    <a:srgbClr val="7FFF00"/>
    <a:srgbClr val="FDE3BA"/>
    <a:srgbClr val="FFA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5" autoAdjust="0"/>
    <p:restoredTop sz="86328" autoAdjust="0"/>
  </p:normalViewPr>
  <p:slideViewPr>
    <p:cSldViewPr snapToGrid="0">
      <p:cViewPr varScale="1">
        <p:scale>
          <a:sx n="102" d="100"/>
          <a:sy n="102"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93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77838" y="865188"/>
            <a:ext cx="5849937" cy="7413625"/>
          </a:xfrm>
          <a:prstGeom prst="rect">
            <a:avLst/>
          </a:prstGeom>
          <a:noFill/>
          <a:ln w="254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75" name="Line 3"/>
          <p:cNvSpPr>
            <a:spLocks noChangeShapeType="1"/>
          </p:cNvSpPr>
          <p:nvPr/>
        </p:nvSpPr>
        <p:spPr bwMode="auto">
          <a:xfrm>
            <a:off x="3352800" y="877888"/>
            <a:ext cx="0" cy="7413625"/>
          </a:xfrm>
          <a:prstGeom prst="line">
            <a:avLst/>
          </a:prstGeom>
          <a:noFill/>
          <a:ln w="254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76" name="AutoShape 4"/>
          <p:cNvSpPr>
            <a:spLocks noChangeArrowheads="1"/>
          </p:cNvSpPr>
          <p:nvPr/>
        </p:nvSpPr>
        <p:spPr bwMode="auto">
          <a:xfrm>
            <a:off x="401638" y="504825"/>
            <a:ext cx="6042025" cy="280988"/>
          </a:xfrm>
          <a:prstGeom prst="roundRect">
            <a:avLst>
              <a:gd name="adj" fmla="val 12495"/>
            </a:avLst>
          </a:prstGeom>
          <a:solidFill>
            <a:schemeClr val="bg1"/>
          </a:solidFill>
          <a:ln w="254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77" name="Rectangle 5"/>
          <p:cNvSpPr>
            <a:spLocks noChangeArrowheads="1"/>
          </p:cNvSpPr>
          <p:nvPr/>
        </p:nvSpPr>
        <p:spPr bwMode="auto">
          <a:xfrm>
            <a:off x="403225" y="460375"/>
            <a:ext cx="6076950" cy="363538"/>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1800" i="1">
                <a:solidFill>
                  <a:schemeClr val="tx1"/>
                </a:solidFill>
              </a:rPr>
              <a:t>Commissioner Basic Training</a:t>
            </a:r>
          </a:p>
        </p:txBody>
      </p:sp>
      <p:sp>
        <p:nvSpPr>
          <p:cNvPr id="3078" name="Rectangle 6"/>
          <p:cNvSpPr>
            <a:spLocks noChangeArrowheads="1"/>
          </p:cNvSpPr>
          <p:nvPr/>
        </p:nvSpPr>
        <p:spPr bwMode="auto">
          <a:xfrm>
            <a:off x="360363" y="8294688"/>
            <a:ext cx="6186487" cy="241300"/>
          </a:xfrm>
          <a:prstGeom prst="rect">
            <a:avLst/>
          </a:prstGeom>
          <a:noFill/>
          <a:ln w="12700">
            <a:noFill/>
            <a:miter lim="800000"/>
            <a:headEnd/>
            <a:tailEnd/>
          </a:ln>
          <a:effectLst/>
        </p:spPr>
        <p:txBody>
          <a:bodyPr lIns="90488" tIns="44450" rIns="90488" bIns="44450">
            <a:spAutoFit/>
          </a:bodyPr>
          <a:lstStyle/>
          <a:p>
            <a:pPr indent="61913">
              <a:spcBef>
                <a:spcPct val="50000"/>
              </a:spcBef>
              <a:tabLst>
                <a:tab pos="5832475" algn="r"/>
              </a:tabLst>
              <a:defRPr/>
            </a:pPr>
            <a:r>
              <a:rPr lang="en-US" sz="1000" b="0" i="1">
                <a:solidFill>
                  <a:schemeClr val="tx1"/>
                </a:solidFill>
              </a:rPr>
              <a:t>Commissioner Basic Training • April 2002	page </a:t>
            </a:r>
            <a:fld id="{EE0920DF-7DC1-49BB-9D94-CF40B4069938}" type="slidenum">
              <a:rPr lang="en-US" sz="1000" b="0" i="1">
                <a:solidFill>
                  <a:schemeClr val="tx1"/>
                </a:solidFill>
              </a:rPr>
              <a:pPr indent="61913">
                <a:spcBef>
                  <a:spcPct val="50000"/>
                </a:spcBef>
                <a:tabLst>
                  <a:tab pos="5832475" algn="r"/>
                </a:tabLst>
                <a:defRPr/>
              </a:pPr>
              <a:t>‹#›</a:t>
            </a:fld>
            <a:endParaRPr lang="en-US" sz="1000" b="0" i="1">
              <a:solidFill>
                <a:schemeClr val="tx1"/>
              </a:solidFill>
            </a:endParaRPr>
          </a:p>
        </p:txBody>
      </p:sp>
    </p:spTree>
    <p:extLst>
      <p:ext uri="{BB962C8B-B14F-4D97-AF65-F5344CB8AC3E}">
        <p14:creationId xmlns:p14="http://schemas.microsoft.com/office/powerpoint/2010/main" val="116334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93700" y="4191000"/>
            <a:ext cx="6045200" cy="41052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1" name="Rectangle 3"/>
          <p:cNvSpPr>
            <a:spLocks noGrp="1" noRot="1" noChangeAspect="1" noChangeArrowheads="1" noTextEdit="1"/>
          </p:cNvSpPr>
          <p:nvPr>
            <p:ph type="sldImg" idx="2"/>
          </p:nvPr>
        </p:nvSpPr>
        <p:spPr bwMode="auto">
          <a:xfrm>
            <a:off x="1246188" y="866775"/>
            <a:ext cx="4348162" cy="3257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360363" y="8294688"/>
            <a:ext cx="6186487" cy="241300"/>
          </a:xfrm>
          <a:prstGeom prst="rect">
            <a:avLst/>
          </a:prstGeom>
          <a:noFill/>
          <a:ln w="12700">
            <a:noFill/>
            <a:miter lim="800000"/>
            <a:headEnd/>
            <a:tailEnd/>
          </a:ln>
          <a:effectLst/>
        </p:spPr>
        <p:txBody>
          <a:bodyPr lIns="90488" tIns="44450" rIns="90488" bIns="44450">
            <a:spAutoFit/>
          </a:bodyPr>
          <a:lstStyle/>
          <a:p>
            <a:pPr indent="61913">
              <a:spcBef>
                <a:spcPct val="50000"/>
              </a:spcBef>
              <a:tabLst>
                <a:tab pos="5832475" algn="r"/>
              </a:tabLst>
              <a:defRPr/>
            </a:pPr>
            <a:r>
              <a:rPr lang="en-US" sz="1000" b="0" i="1">
                <a:solidFill>
                  <a:schemeClr val="tx1"/>
                </a:solidFill>
              </a:rPr>
              <a:t>Lesson Plan • Commissioner Basic Training Manual • 2001 Printing	page </a:t>
            </a:r>
            <a:fld id="{87BFBE84-2FBC-4B31-BA48-36ECF9967E03}" type="slidenum">
              <a:rPr lang="en-US" sz="1000" b="0" i="1">
                <a:solidFill>
                  <a:schemeClr val="tx1"/>
                </a:solidFill>
              </a:rPr>
              <a:pPr indent="61913">
                <a:spcBef>
                  <a:spcPct val="50000"/>
                </a:spcBef>
                <a:tabLst>
                  <a:tab pos="5832475" algn="r"/>
                </a:tabLst>
                <a:defRPr/>
              </a:pPr>
              <a:t>‹#›</a:t>
            </a:fld>
            <a:endParaRPr lang="en-US" sz="1000" b="0" i="1">
              <a:solidFill>
                <a:schemeClr val="tx1"/>
              </a:solidFill>
            </a:endParaRPr>
          </a:p>
        </p:txBody>
      </p:sp>
      <p:sp>
        <p:nvSpPr>
          <p:cNvPr id="2053" name="AutoShape 5"/>
          <p:cNvSpPr>
            <a:spLocks noChangeArrowheads="1"/>
          </p:cNvSpPr>
          <p:nvPr/>
        </p:nvSpPr>
        <p:spPr bwMode="auto">
          <a:xfrm>
            <a:off x="401638" y="504825"/>
            <a:ext cx="6042025" cy="280988"/>
          </a:xfrm>
          <a:prstGeom prst="roundRect">
            <a:avLst>
              <a:gd name="adj" fmla="val 12495"/>
            </a:avLst>
          </a:prstGeom>
          <a:solidFill>
            <a:schemeClr val="bg1"/>
          </a:solidFill>
          <a:ln w="254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54" name="Rectangle 6"/>
          <p:cNvSpPr>
            <a:spLocks noChangeArrowheads="1"/>
          </p:cNvSpPr>
          <p:nvPr/>
        </p:nvSpPr>
        <p:spPr bwMode="auto">
          <a:xfrm>
            <a:off x="403225" y="460375"/>
            <a:ext cx="6076950" cy="363538"/>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1800" i="1">
                <a:solidFill>
                  <a:schemeClr val="tx1"/>
                </a:solidFill>
              </a:rPr>
              <a:t>Commissioner Basic Training</a:t>
            </a:r>
          </a:p>
        </p:txBody>
      </p:sp>
    </p:spTree>
    <p:extLst>
      <p:ext uri="{BB962C8B-B14F-4D97-AF65-F5344CB8AC3E}">
        <p14:creationId xmlns:p14="http://schemas.microsoft.com/office/powerpoint/2010/main" val="1436353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Arial" charset="0"/>
        <a:ea typeface="+mn-ea"/>
        <a:cs typeface="+mn-cs"/>
      </a:defRPr>
    </a:lvl1pPr>
    <a:lvl2pPr marL="457200" algn="l" rtl="0" eaLnBrk="0" fontAlgn="base" hangingPunct="0">
      <a:spcBef>
        <a:spcPct val="30000"/>
      </a:spcBef>
      <a:spcAft>
        <a:spcPct val="0"/>
      </a:spcAft>
      <a:defRPr sz="1400" b="1" kern="1200">
        <a:solidFill>
          <a:schemeClr val="tx1"/>
        </a:solidFill>
        <a:latin typeface="Arial" charset="0"/>
        <a:ea typeface="+mn-ea"/>
        <a:cs typeface="+mn-cs"/>
      </a:defRPr>
    </a:lvl2pPr>
    <a:lvl3pPr marL="914400" algn="l" rtl="0" eaLnBrk="0" fontAlgn="base" hangingPunct="0">
      <a:spcBef>
        <a:spcPct val="30000"/>
      </a:spcBef>
      <a:spcAft>
        <a:spcPct val="0"/>
      </a:spcAft>
      <a:defRPr sz="1400" b="1" kern="1200">
        <a:solidFill>
          <a:schemeClr val="tx1"/>
        </a:solidFill>
        <a:latin typeface="Arial" charset="0"/>
        <a:ea typeface="+mn-ea"/>
        <a:cs typeface="+mn-cs"/>
      </a:defRPr>
    </a:lvl3pPr>
    <a:lvl4pPr marL="1371600" algn="l" rtl="0" eaLnBrk="0" fontAlgn="base" hangingPunct="0">
      <a:spcBef>
        <a:spcPct val="30000"/>
      </a:spcBef>
      <a:spcAft>
        <a:spcPct val="0"/>
      </a:spcAft>
      <a:defRPr sz="1400" b="1" kern="1200">
        <a:solidFill>
          <a:schemeClr val="tx1"/>
        </a:solidFill>
        <a:latin typeface="Arial" charset="0"/>
        <a:ea typeface="+mn-ea"/>
        <a:cs typeface="+mn-cs"/>
      </a:defRPr>
    </a:lvl4pPr>
    <a:lvl5pPr marL="1828800" algn="l" rtl="0" eaLnBrk="0" fontAlgn="base" hangingPunct="0">
      <a:spcBef>
        <a:spcPct val="3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847850" y="866775"/>
            <a:ext cx="3314700" cy="2486025"/>
          </a:xfrm>
          <a:ln/>
        </p:spPr>
      </p:sp>
      <p:sp>
        <p:nvSpPr>
          <p:cNvPr id="151555" name="Rectangle 3"/>
          <p:cNvSpPr>
            <a:spLocks noGrp="1" noChangeArrowheads="1"/>
          </p:cNvSpPr>
          <p:nvPr>
            <p:ph type="body" idx="1"/>
          </p:nvPr>
        </p:nvSpPr>
        <p:spPr>
          <a:xfrm>
            <a:off x="381000" y="3429000"/>
            <a:ext cx="6045200" cy="4800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Put this up as a lead-in slide until about 10 minutes before starting.</a:t>
            </a:r>
          </a:p>
          <a:p>
            <a:endParaRPr lang="en-US" dirty="0" smtClean="0"/>
          </a:p>
          <a:p>
            <a:r>
              <a:rPr lang="en-US" dirty="0" smtClean="0"/>
              <a:t>Put all the staff’s names on the title slide (#4)</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866775"/>
            <a:ext cx="4344988" cy="3257550"/>
          </a:xfrm>
        </p:spPr>
      </p:sp>
      <p:sp>
        <p:nvSpPr>
          <p:cNvPr id="3" name="Notes Placeholder 2"/>
          <p:cNvSpPr>
            <a:spLocks noGrp="1"/>
          </p:cNvSpPr>
          <p:nvPr>
            <p:ph type="body" idx="1"/>
          </p:nvPr>
        </p:nvSpPr>
        <p:spPr/>
        <p:txBody>
          <a:bodyPr/>
          <a:lstStyle/>
          <a:p>
            <a:r>
              <a:rPr lang="en-US" dirty="0" smtClean="0"/>
              <a:t>Knowledge</a:t>
            </a:r>
          </a:p>
          <a:p>
            <a:r>
              <a:rPr lang="en-US" dirty="0" smtClean="0"/>
              <a:t>Relationships</a:t>
            </a:r>
          </a:p>
          <a:p>
            <a:r>
              <a:rPr lang="en-US" dirty="0" smtClean="0"/>
              <a:t>Problem</a:t>
            </a:r>
            <a:r>
              <a:rPr lang="en-US" baseline="0" dirty="0" smtClean="0"/>
              <a:t> solving</a:t>
            </a:r>
          </a:p>
          <a:p>
            <a:r>
              <a:rPr lang="en-US" baseline="0" dirty="0" smtClean="0"/>
              <a:t>Persistent</a:t>
            </a:r>
          </a:p>
          <a:p>
            <a:r>
              <a:rPr lang="en-US" baseline="0" dirty="0" smtClean="0"/>
              <a:t>Trustworthy, Helpful, Friendly, Courteous, …. Brave?</a:t>
            </a:r>
            <a:endParaRPr lang="en-US" dirty="0"/>
          </a:p>
        </p:txBody>
      </p:sp>
    </p:spTree>
    <p:extLst>
      <p:ext uri="{BB962C8B-B14F-4D97-AF65-F5344CB8AC3E}">
        <p14:creationId xmlns:p14="http://schemas.microsoft.com/office/powerpoint/2010/main" val="153530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866775"/>
            <a:ext cx="4344988" cy="3257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478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866775"/>
            <a:ext cx="4344988" cy="3257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0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0" y="1657350"/>
            <a:ext cx="8115300" cy="130175"/>
          </a:xfrm>
          <a:prstGeom prst="rect">
            <a:avLst/>
          </a:prstGeom>
          <a:gradFill rotWithShape="0">
            <a:gsLst>
              <a:gs pos="0">
                <a:srgbClr val="FC0128">
                  <a:gamma/>
                  <a:shade val="0"/>
                  <a:invGamma/>
                </a:srgbClr>
              </a:gs>
              <a:gs pos="50000">
                <a:srgbClr val="FC0128"/>
              </a:gs>
              <a:gs pos="100000">
                <a:srgbClr val="FC0128">
                  <a:gamma/>
                  <a:shade val="0"/>
                  <a:invGamma/>
                </a:srgbClr>
              </a:gs>
            </a:gsLst>
            <a:lin ang="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5" name="Freeform 24"/>
          <p:cNvSpPr>
            <a:spLocks/>
          </p:cNvSpPr>
          <p:nvPr/>
        </p:nvSpPr>
        <p:spPr bwMode="auto">
          <a:xfrm>
            <a:off x="236538" y="5827713"/>
            <a:ext cx="598487" cy="717550"/>
          </a:xfrm>
          <a:custGeom>
            <a:avLst/>
            <a:gdLst/>
            <a:ahLst/>
            <a:cxnLst>
              <a:cxn ang="0">
                <a:pos x="3" y="39"/>
              </a:cxn>
              <a:cxn ang="0">
                <a:pos x="46" y="0"/>
              </a:cxn>
              <a:cxn ang="0">
                <a:pos x="327" y="1"/>
              </a:cxn>
              <a:cxn ang="0">
                <a:pos x="370" y="39"/>
              </a:cxn>
              <a:cxn ang="0">
                <a:pos x="364" y="67"/>
              </a:cxn>
              <a:cxn ang="0">
                <a:pos x="360" y="109"/>
              </a:cxn>
              <a:cxn ang="0">
                <a:pos x="358" y="143"/>
              </a:cxn>
              <a:cxn ang="0">
                <a:pos x="364" y="170"/>
              </a:cxn>
              <a:cxn ang="0">
                <a:pos x="373" y="189"/>
              </a:cxn>
              <a:cxn ang="0">
                <a:pos x="376" y="223"/>
              </a:cxn>
              <a:cxn ang="0">
                <a:pos x="370" y="265"/>
              </a:cxn>
              <a:cxn ang="0">
                <a:pos x="355" y="296"/>
              </a:cxn>
              <a:cxn ang="0">
                <a:pos x="337" y="329"/>
              </a:cxn>
              <a:cxn ang="0">
                <a:pos x="305" y="360"/>
              </a:cxn>
              <a:cxn ang="0">
                <a:pos x="263" y="390"/>
              </a:cxn>
              <a:cxn ang="0">
                <a:pos x="227" y="412"/>
              </a:cxn>
              <a:cxn ang="0">
                <a:pos x="208" y="429"/>
              </a:cxn>
              <a:cxn ang="0">
                <a:pos x="187" y="451"/>
              </a:cxn>
              <a:cxn ang="0">
                <a:pos x="159" y="421"/>
              </a:cxn>
              <a:cxn ang="0">
                <a:pos x="128" y="402"/>
              </a:cxn>
              <a:cxn ang="0">
                <a:pos x="98" y="380"/>
              </a:cxn>
              <a:cxn ang="0">
                <a:pos x="70" y="360"/>
              </a:cxn>
              <a:cxn ang="0">
                <a:pos x="48" y="338"/>
              </a:cxn>
              <a:cxn ang="0">
                <a:pos x="27" y="310"/>
              </a:cxn>
              <a:cxn ang="0">
                <a:pos x="10" y="284"/>
              </a:cxn>
              <a:cxn ang="0">
                <a:pos x="0" y="240"/>
              </a:cxn>
              <a:cxn ang="0">
                <a:pos x="0" y="208"/>
              </a:cxn>
              <a:cxn ang="0">
                <a:pos x="7" y="176"/>
              </a:cxn>
              <a:cxn ang="0">
                <a:pos x="16" y="147"/>
              </a:cxn>
              <a:cxn ang="0">
                <a:pos x="18" y="116"/>
              </a:cxn>
              <a:cxn ang="0">
                <a:pos x="15" y="82"/>
              </a:cxn>
              <a:cxn ang="0">
                <a:pos x="12" y="55"/>
              </a:cxn>
              <a:cxn ang="0">
                <a:pos x="3" y="39"/>
              </a:cxn>
            </a:cxnLst>
            <a:rect l="0" t="0" r="r" b="b"/>
            <a:pathLst>
              <a:path w="377" h="452">
                <a:moveTo>
                  <a:pt x="3" y="39"/>
                </a:moveTo>
                <a:lnTo>
                  <a:pt x="46" y="0"/>
                </a:lnTo>
                <a:lnTo>
                  <a:pt x="327" y="1"/>
                </a:lnTo>
                <a:lnTo>
                  <a:pt x="370" y="39"/>
                </a:lnTo>
                <a:lnTo>
                  <a:pt x="364" y="67"/>
                </a:lnTo>
                <a:lnTo>
                  <a:pt x="360" y="109"/>
                </a:lnTo>
                <a:lnTo>
                  <a:pt x="358" y="143"/>
                </a:lnTo>
                <a:lnTo>
                  <a:pt x="364" y="170"/>
                </a:lnTo>
                <a:lnTo>
                  <a:pt x="373" y="189"/>
                </a:lnTo>
                <a:lnTo>
                  <a:pt x="376" y="223"/>
                </a:lnTo>
                <a:lnTo>
                  <a:pt x="370" y="265"/>
                </a:lnTo>
                <a:lnTo>
                  <a:pt x="355" y="296"/>
                </a:lnTo>
                <a:lnTo>
                  <a:pt x="337" y="329"/>
                </a:lnTo>
                <a:lnTo>
                  <a:pt x="305" y="360"/>
                </a:lnTo>
                <a:lnTo>
                  <a:pt x="263" y="390"/>
                </a:lnTo>
                <a:lnTo>
                  <a:pt x="227" y="412"/>
                </a:lnTo>
                <a:lnTo>
                  <a:pt x="208" y="429"/>
                </a:lnTo>
                <a:lnTo>
                  <a:pt x="187" y="451"/>
                </a:lnTo>
                <a:lnTo>
                  <a:pt x="159" y="421"/>
                </a:lnTo>
                <a:lnTo>
                  <a:pt x="128" y="402"/>
                </a:lnTo>
                <a:lnTo>
                  <a:pt x="98" y="380"/>
                </a:lnTo>
                <a:lnTo>
                  <a:pt x="70" y="360"/>
                </a:lnTo>
                <a:lnTo>
                  <a:pt x="48" y="338"/>
                </a:lnTo>
                <a:lnTo>
                  <a:pt x="27" y="310"/>
                </a:lnTo>
                <a:lnTo>
                  <a:pt x="10" y="284"/>
                </a:lnTo>
                <a:lnTo>
                  <a:pt x="0" y="240"/>
                </a:lnTo>
                <a:lnTo>
                  <a:pt x="0" y="208"/>
                </a:lnTo>
                <a:lnTo>
                  <a:pt x="7" y="176"/>
                </a:lnTo>
                <a:lnTo>
                  <a:pt x="16" y="147"/>
                </a:lnTo>
                <a:lnTo>
                  <a:pt x="18" y="116"/>
                </a:lnTo>
                <a:lnTo>
                  <a:pt x="15" y="82"/>
                </a:lnTo>
                <a:lnTo>
                  <a:pt x="12" y="55"/>
                </a:lnTo>
                <a:lnTo>
                  <a:pt x="3" y="39"/>
                </a:lnTo>
              </a:path>
            </a:pathLst>
          </a:custGeom>
          <a:noFill/>
          <a:ln w="25400" cap="rnd" cmpd="sng">
            <a:solidFill>
              <a:srgbClr val="00002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 name="Freeform 25"/>
          <p:cNvSpPr>
            <a:spLocks/>
          </p:cNvSpPr>
          <p:nvPr/>
        </p:nvSpPr>
        <p:spPr bwMode="auto">
          <a:xfrm>
            <a:off x="112713" y="6105525"/>
            <a:ext cx="844550" cy="674688"/>
          </a:xfrm>
          <a:custGeom>
            <a:avLst/>
            <a:gdLst/>
            <a:ahLst/>
            <a:cxnLst>
              <a:cxn ang="0">
                <a:pos x="76" y="22"/>
              </a:cxn>
              <a:cxn ang="0">
                <a:pos x="71" y="18"/>
              </a:cxn>
              <a:cxn ang="0">
                <a:pos x="67" y="13"/>
              </a:cxn>
              <a:cxn ang="0">
                <a:pos x="62" y="9"/>
              </a:cxn>
              <a:cxn ang="0">
                <a:pos x="58" y="6"/>
              </a:cxn>
              <a:cxn ang="0">
                <a:pos x="54" y="3"/>
              </a:cxn>
              <a:cxn ang="0">
                <a:pos x="48" y="1"/>
              </a:cxn>
              <a:cxn ang="0">
                <a:pos x="42" y="3"/>
              </a:cxn>
              <a:cxn ang="0">
                <a:pos x="37" y="7"/>
              </a:cxn>
              <a:cxn ang="0">
                <a:pos x="34" y="13"/>
              </a:cxn>
              <a:cxn ang="0">
                <a:pos x="33" y="19"/>
              </a:cxn>
              <a:cxn ang="0">
                <a:pos x="33" y="25"/>
              </a:cxn>
              <a:cxn ang="0">
                <a:pos x="36" y="30"/>
              </a:cxn>
              <a:cxn ang="0">
                <a:pos x="39" y="34"/>
              </a:cxn>
              <a:cxn ang="0">
                <a:pos x="40" y="40"/>
              </a:cxn>
              <a:cxn ang="0">
                <a:pos x="43" y="46"/>
              </a:cxn>
              <a:cxn ang="0">
                <a:pos x="49" y="49"/>
              </a:cxn>
              <a:cxn ang="0">
                <a:pos x="1" y="153"/>
              </a:cxn>
              <a:cxn ang="0">
                <a:pos x="18" y="204"/>
              </a:cxn>
              <a:cxn ang="0">
                <a:pos x="67" y="284"/>
              </a:cxn>
              <a:cxn ang="0">
                <a:pos x="168" y="360"/>
              </a:cxn>
              <a:cxn ang="0">
                <a:pos x="242" y="405"/>
              </a:cxn>
              <a:cxn ang="0">
                <a:pos x="293" y="403"/>
              </a:cxn>
              <a:cxn ang="0">
                <a:pos x="378" y="348"/>
              </a:cxn>
              <a:cxn ang="0">
                <a:pos x="463" y="286"/>
              </a:cxn>
              <a:cxn ang="0">
                <a:pos x="509" y="219"/>
              </a:cxn>
              <a:cxn ang="0">
                <a:pos x="530" y="147"/>
              </a:cxn>
              <a:cxn ang="0">
                <a:pos x="524" y="100"/>
              </a:cxn>
              <a:cxn ang="0">
                <a:pos x="491" y="55"/>
              </a:cxn>
              <a:cxn ang="0">
                <a:pos x="483" y="43"/>
              </a:cxn>
              <a:cxn ang="0">
                <a:pos x="486" y="37"/>
              </a:cxn>
              <a:cxn ang="0">
                <a:pos x="489" y="31"/>
              </a:cxn>
              <a:cxn ang="0">
                <a:pos x="492" y="25"/>
              </a:cxn>
              <a:cxn ang="0">
                <a:pos x="495" y="19"/>
              </a:cxn>
              <a:cxn ang="0">
                <a:pos x="494" y="13"/>
              </a:cxn>
              <a:cxn ang="0">
                <a:pos x="491" y="7"/>
              </a:cxn>
              <a:cxn ang="0">
                <a:pos x="486" y="3"/>
              </a:cxn>
              <a:cxn ang="0">
                <a:pos x="482" y="0"/>
              </a:cxn>
              <a:cxn ang="0">
                <a:pos x="476" y="1"/>
              </a:cxn>
              <a:cxn ang="0">
                <a:pos x="470" y="3"/>
              </a:cxn>
              <a:cxn ang="0">
                <a:pos x="464" y="6"/>
              </a:cxn>
              <a:cxn ang="0">
                <a:pos x="458" y="12"/>
              </a:cxn>
              <a:cxn ang="0">
                <a:pos x="454" y="18"/>
              </a:cxn>
              <a:cxn ang="0">
                <a:pos x="451" y="24"/>
              </a:cxn>
            </a:cxnLst>
            <a:rect l="0" t="0" r="r" b="b"/>
            <a:pathLst>
              <a:path w="532" h="425">
                <a:moveTo>
                  <a:pt x="79" y="24"/>
                </a:moveTo>
                <a:lnTo>
                  <a:pt x="76" y="22"/>
                </a:lnTo>
                <a:lnTo>
                  <a:pt x="74" y="19"/>
                </a:lnTo>
                <a:lnTo>
                  <a:pt x="71" y="18"/>
                </a:lnTo>
                <a:lnTo>
                  <a:pt x="70" y="15"/>
                </a:lnTo>
                <a:lnTo>
                  <a:pt x="67" y="13"/>
                </a:lnTo>
                <a:lnTo>
                  <a:pt x="65" y="10"/>
                </a:lnTo>
                <a:lnTo>
                  <a:pt x="62" y="9"/>
                </a:lnTo>
                <a:lnTo>
                  <a:pt x="61" y="6"/>
                </a:lnTo>
                <a:lnTo>
                  <a:pt x="58" y="6"/>
                </a:lnTo>
                <a:lnTo>
                  <a:pt x="57" y="3"/>
                </a:lnTo>
                <a:lnTo>
                  <a:pt x="54" y="3"/>
                </a:lnTo>
                <a:lnTo>
                  <a:pt x="51" y="3"/>
                </a:lnTo>
                <a:lnTo>
                  <a:pt x="48" y="1"/>
                </a:lnTo>
                <a:lnTo>
                  <a:pt x="45" y="1"/>
                </a:lnTo>
                <a:lnTo>
                  <a:pt x="42" y="3"/>
                </a:lnTo>
                <a:lnTo>
                  <a:pt x="39" y="4"/>
                </a:lnTo>
                <a:lnTo>
                  <a:pt x="37" y="7"/>
                </a:lnTo>
                <a:lnTo>
                  <a:pt x="34" y="10"/>
                </a:lnTo>
                <a:lnTo>
                  <a:pt x="34" y="13"/>
                </a:lnTo>
                <a:lnTo>
                  <a:pt x="33" y="16"/>
                </a:lnTo>
                <a:lnTo>
                  <a:pt x="33" y="19"/>
                </a:lnTo>
                <a:lnTo>
                  <a:pt x="33" y="22"/>
                </a:lnTo>
                <a:lnTo>
                  <a:pt x="33" y="25"/>
                </a:lnTo>
                <a:lnTo>
                  <a:pt x="33" y="28"/>
                </a:lnTo>
                <a:lnTo>
                  <a:pt x="36" y="30"/>
                </a:lnTo>
                <a:lnTo>
                  <a:pt x="36" y="33"/>
                </a:lnTo>
                <a:lnTo>
                  <a:pt x="39" y="34"/>
                </a:lnTo>
                <a:lnTo>
                  <a:pt x="39" y="37"/>
                </a:lnTo>
                <a:lnTo>
                  <a:pt x="40" y="40"/>
                </a:lnTo>
                <a:lnTo>
                  <a:pt x="42" y="43"/>
                </a:lnTo>
                <a:lnTo>
                  <a:pt x="43" y="46"/>
                </a:lnTo>
                <a:lnTo>
                  <a:pt x="46" y="48"/>
                </a:lnTo>
                <a:lnTo>
                  <a:pt x="49" y="49"/>
                </a:lnTo>
                <a:lnTo>
                  <a:pt x="0" y="115"/>
                </a:lnTo>
                <a:lnTo>
                  <a:pt x="1" y="153"/>
                </a:lnTo>
                <a:lnTo>
                  <a:pt x="7" y="177"/>
                </a:lnTo>
                <a:lnTo>
                  <a:pt x="18" y="204"/>
                </a:lnTo>
                <a:lnTo>
                  <a:pt x="37" y="244"/>
                </a:lnTo>
                <a:lnTo>
                  <a:pt x="67" y="284"/>
                </a:lnTo>
                <a:lnTo>
                  <a:pt x="110" y="320"/>
                </a:lnTo>
                <a:lnTo>
                  <a:pt x="168" y="360"/>
                </a:lnTo>
                <a:lnTo>
                  <a:pt x="214" y="387"/>
                </a:lnTo>
                <a:lnTo>
                  <a:pt x="242" y="405"/>
                </a:lnTo>
                <a:lnTo>
                  <a:pt x="265" y="424"/>
                </a:lnTo>
                <a:lnTo>
                  <a:pt x="293" y="403"/>
                </a:lnTo>
                <a:lnTo>
                  <a:pt x="339" y="373"/>
                </a:lnTo>
                <a:lnTo>
                  <a:pt x="378" y="348"/>
                </a:lnTo>
                <a:lnTo>
                  <a:pt x="431" y="311"/>
                </a:lnTo>
                <a:lnTo>
                  <a:pt x="463" y="286"/>
                </a:lnTo>
                <a:lnTo>
                  <a:pt x="489" y="253"/>
                </a:lnTo>
                <a:lnTo>
                  <a:pt x="509" y="219"/>
                </a:lnTo>
                <a:lnTo>
                  <a:pt x="522" y="179"/>
                </a:lnTo>
                <a:lnTo>
                  <a:pt x="530" y="147"/>
                </a:lnTo>
                <a:lnTo>
                  <a:pt x="531" y="115"/>
                </a:lnTo>
                <a:lnTo>
                  <a:pt x="524" y="100"/>
                </a:lnTo>
                <a:lnTo>
                  <a:pt x="503" y="70"/>
                </a:lnTo>
                <a:lnTo>
                  <a:pt x="491" y="55"/>
                </a:lnTo>
                <a:lnTo>
                  <a:pt x="482" y="46"/>
                </a:lnTo>
                <a:lnTo>
                  <a:pt x="483" y="43"/>
                </a:lnTo>
                <a:lnTo>
                  <a:pt x="485" y="40"/>
                </a:lnTo>
                <a:lnTo>
                  <a:pt x="486" y="37"/>
                </a:lnTo>
                <a:lnTo>
                  <a:pt x="488" y="34"/>
                </a:lnTo>
                <a:lnTo>
                  <a:pt x="489" y="31"/>
                </a:lnTo>
                <a:lnTo>
                  <a:pt x="491" y="28"/>
                </a:lnTo>
                <a:lnTo>
                  <a:pt x="492" y="25"/>
                </a:lnTo>
                <a:lnTo>
                  <a:pt x="494" y="22"/>
                </a:lnTo>
                <a:lnTo>
                  <a:pt x="495" y="19"/>
                </a:lnTo>
                <a:lnTo>
                  <a:pt x="494" y="16"/>
                </a:lnTo>
                <a:lnTo>
                  <a:pt x="494" y="13"/>
                </a:lnTo>
                <a:lnTo>
                  <a:pt x="492" y="10"/>
                </a:lnTo>
                <a:lnTo>
                  <a:pt x="491" y="7"/>
                </a:lnTo>
                <a:lnTo>
                  <a:pt x="488" y="6"/>
                </a:lnTo>
                <a:lnTo>
                  <a:pt x="486" y="3"/>
                </a:lnTo>
                <a:lnTo>
                  <a:pt x="483" y="3"/>
                </a:lnTo>
                <a:lnTo>
                  <a:pt x="482" y="0"/>
                </a:lnTo>
                <a:lnTo>
                  <a:pt x="479" y="0"/>
                </a:lnTo>
                <a:lnTo>
                  <a:pt x="476" y="1"/>
                </a:lnTo>
                <a:lnTo>
                  <a:pt x="473" y="3"/>
                </a:lnTo>
                <a:lnTo>
                  <a:pt x="470" y="3"/>
                </a:lnTo>
                <a:lnTo>
                  <a:pt x="467" y="4"/>
                </a:lnTo>
                <a:lnTo>
                  <a:pt x="464" y="6"/>
                </a:lnTo>
                <a:lnTo>
                  <a:pt x="461" y="9"/>
                </a:lnTo>
                <a:lnTo>
                  <a:pt x="458" y="12"/>
                </a:lnTo>
                <a:lnTo>
                  <a:pt x="455" y="15"/>
                </a:lnTo>
                <a:lnTo>
                  <a:pt x="454" y="18"/>
                </a:lnTo>
                <a:lnTo>
                  <a:pt x="451" y="21"/>
                </a:lnTo>
                <a:lnTo>
                  <a:pt x="451" y="24"/>
                </a:lnTo>
              </a:path>
            </a:pathLst>
          </a:custGeom>
          <a:noFill/>
          <a:ln w="25400" cap="rnd" cmpd="sng">
            <a:solidFill>
              <a:srgbClr val="00002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7" name="Freeform 26"/>
          <p:cNvSpPr>
            <a:spLocks/>
          </p:cNvSpPr>
          <p:nvPr/>
        </p:nvSpPr>
        <p:spPr bwMode="auto">
          <a:xfrm>
            <a:off x="66675" y="6118225"/>
            <a:ext cx="103188" cy="173038"/>
          </a:xfrm>
          <a:custGeom>
            <a:avLst/>
            <a:gdLst/>
            <a:ahLst/>
            <a:cxnLst>
              <a:cxn ang="0">
                <a:pos x="64" y="0"/>
              </a:cxn>
              <a:cxn ang="0">
                <a:pos x="63" y="3"/>
              </a:cxn>
              <a:cxn ang="0">
                <a:pos x="60" y="6"/>
              </a:cxn>
              <a:cxn ang="0">
                <a:pos x="57" y="7"/>
              </a:cxn>
              <a:cxn ang="0">
                <a:pos x="55" y="10"/>
              </a:cxn>
              <a:cxn ang="0">
                <a:pos x="52" y="13"/>
              </a:cxn>
              <a:cxn ang="0">
                <a:pos x="49" y="15"/>
              </a:cxn>
              <a:cxn ang="0">
                <a:pos x="48" y="18"/>
              </a:cxn>
              <a:cxn ang="0">
                <a:pos x="45" y="19"/>
              </a:cxn>
              <a:cxn ang="0">
                <a:pos x="43" y="22"/>
              </a:cxn>
              <a:cxn ang="0">
                <a:pos x="40" y="24"/>
              </a:cxn>
              <a:cxn ang="0">
                <a:pos x="37" y="27"/>
              </a:cxn>
              <a:cxn ang="0">
                <a:pos x="34" y="30"/>
              </a:cxn>
              <a:cxn ang="0">
                <a:pos x="33" y="33"/>
              </a:cxn>
              <a:cxn ang="0">
                <a:pos x="30" y="34"/>
              </a:cxn>
              <a:cxn ang="0">
                <a:pos x="28" y="37"/>
              </a:cxn>
              <a:cxn ang="0">
                <a:pos x="25" y="40"/>
              </a:cxn>
              <a:cxn ang="0">
                <a:pos x="22" y="41"/>
              </a:cxn>
              <a:cxn ang="0">
                <a:pos x="22" y="44"/>
              </a:cxn>
              <a:cxn ang="0">
                <a:pos x="19" y="46"/>
              </a:cxn>
              <a:cxn ang="0">
                <a:pos x="18" y="49"/>
              </a:cxn>
              <a:cxn ang="0">
                <a:pos x="16" y="52"/>
              </a:cxn>
              <a:cxn ang="0">
                <a:pos x="13" y="55"/>
              </a:cxn>
              <a:cxn ang="0">
                <a:pos x="12" y="58"/>
              </a:cxn>
              <a:cxn ang="0">
                <a:pos x="10" y="61"/>
              </a:cxn>
              <a:cxn ang="0">
                <a:pos x="9" y="64"/>
              </a:cxn>
              <a:cxn ang="0">
                <a:pos x="7" y="67"/>
              </a:cxn>
              <a:cxn ang="0">
                <a:pos x="6" y="70"/>
              </a:cxn>
              <a:cxn ang="0">
                <a:pos x="6" y="72"/>
              </a:cxn>
              <a:cxn ang="0">
                <a:pos x="4" y="77"/>
              </a:cxn>
              <a:cxn ang="0">
                <a:pos x="3" y="80"/>
              </a:cxn>
              <a:cxn ang="0">
                <a:pos x="1" y="83"/>
              </a:cxn>
              <a:cxn ang="0">
                <a:pos x="1" y="86"/>
              </a:cxn>
              <a:cxn ang="0">
                <a:pos x="0" y="89"/>
              </a:cxn>
              <a:cxn ang="0">
                <a:pos x="0" y="92"/>
              </a:cxn>
              <a:cxn ang="0">
                <a:pos x="1" y="95"/>
              </a:cxn>
              <a:cxn ang="0">
                <a:pos x="4" y="96"/>
              </a:cxn>
              <a:cxn ang="0">
                <a:pos x="4" y="99"/>
              </a:cxn>
              <a:cxn ang="0">
                <a:pos x="7" y="101"/>
              </a:cxn>
              <a:cxn ang="0">
                <a:pos x="9" y="104"/>
              </a:cxn>
              <a:cxn ang="0">
                <a:pos x="12" y="105"/>
              </a:cxn>
              <a:cxn ang="0">
                <a:pos x="15" y="107"/>
              </a:cxn>
              <a:cxn ang="0">
                <a:pos x="18" y="108"/>
              </a:cxn>
              <a:cxn ang="0">
                <a:pos x="21" y="108"/>
              </a:cxn>
              <a:cxn ang="0">
                <a:pos x="24" y="108"/>
              </a:cxn>
              <a:cxn ang="0">
                <a:pos x="27" y="108"/>
              </a:cxn>
              <a:cxn ang="0">
                <a:pos x="30" y="107"/>
              </a:cxn>
              <a:cxn ang="0">
                <a:pos x="33" y="105"/>
              </a:cxn>
            </a:cxnLst>
            <a:rect l="0" t="0" r="r" b="b"/>
            <a:pathLst>
              <a:path w="65" h="109">
                <a:moveTo>
                  <a:pt x="64" y="0"/>
                </a:moveTo>
                <a:lnTo>
                  <a:pt x="63" y="3"/>
                </a:lnTo>
                <a:lnTo>
                  <a:pt x="60" y="6"/>
                </a:lnTo>
                <a:lnTo>
                  <a:pt x="57" y="7"/>
                </a:lnTo>
                <a:lnTo>
                  <a:pt x="55" y="10"/>
                </a:lnTo>
                <a:lnTo>
                  <a:pt x="52" y="13"/>
                </a:lnTo>
                <a:lnTo>
                  <a:pt x="49" y="15"/>
                </a:lnTo>
                <a:lnTo>
                  <a:pt x="48" y="18"/>
                </a:lnTo>
                <a:lnTo>
                  <a:pt x="45" y="19"/>
                </a:lnTo>
                <a:lnTo>
                  <a:pt x="43" y="22"/>
                </a:lnTo>
                <a:lnTo>
                  <a:pt x="40" y="24"/>
                </a:lnTo>
                <a:lnTo>
                  <a:pt x="37" y="27"/>
                </a:lnTo>
                <a:lnTo>
                  <a:pt x="34" y="30"/>
                </a:lnTo>
                <a:lnTo>
                  <a:pt x="33" y="33"/>
                </a:lnTo>
                <a:lnTo>
                  <a:pt x="30" y="34"/>
                </a:lnTo>
                <a:lnTo>
                  <a:pt x="28" y="37"/>
                </a:lnTo>
                <a:lnTo>
                  <a:pt x="25" y="40"/>
                </a:lnTo>
                <a:lnTo>
                  <a:pt x="22" y="41"/>
                </a:lnTo>
                <a:lnTo>
                  <a:pt x="22" y="44"/>
                </a:lnTo>
                <a:lnTo>
                  <a:pt x="19" y="46"/>
                </a:lnTo>
                <a:lnTo>
                  <a:pt x="18" y="49"/>
                </a:lnTo>
                <a:lnTo>
                  <a:pt x="16" y="52"/>
                </a:lnTo>
                <a:lnTo>
                  <a:pt x="13" y="55"/>
                </a:lnTo>
                <a:lnTo>
                  <a:pt x="12" y="58"/>
                </a:lnTo>
                <a:lnTo>
                  <a:pt x="10" y="61"/>
                </a:lnTo>
                <a:lnTo>
                  <a:pt x="9" y="64"/>
                </a:lnTo>
                <a:lnTo>
                  <a:pt x="7" y="67"/>
                </a:lnTo>
                <a:lnTo>
                  <a:pt x="6" y="70"/>
                </a:lnTo>
                <a:lnTo>
                  <a:pt x="6" y="72"/>
                </a:lnTo>
                <a:lnTo>
                  <a:pt x="4" y="77"/>
                </a:lnTo>
                <a:lnTo>
                  <a:pt x="3" y="80"/>
                </a:lnTo>
                <a:lnTo>
                  <a:pt x="1" y="83"/>
                </a:lnTo>
                <a:lnTo>
                  <a:pt x="1" y="86"/>
                </a:lnTo>
                <a:lnTo>
                  <a:pt x="0" y="89"/>
                </a:lnTo>
                <a:lnTo>
                  <a:pt x="0" y="92"/>
                </a:lnTo>
                <a:lnTo>
                  <a:pt x="1" y="95"/>
                </a:lnTo>
                <a:lnTo>
                  <a:pt x="4" y="96"/>
                </a:lnTo>
                <a:lnTo>
                  <a:pt x="4" y="99"/>
                </a:lnTo>
                <a:lnTo>
                  <a:pt x="7" y="101"/>
                </a:lnTo>
                <a:lnTo>
                  <a:pt x="9" y="104"/>
                </a:lnTo>
                <a:lnTo>
                  <a:pt x="12" y="105"/>
                </a:lnTo>
                <a:lnTo>
                  <a:pt x="15" y="107"/>
                </a:lnTo>
                <a:lnTo>
                  <a:pt x="18" y="108"/>
                </a:lnTo>
                <a:lnTo>
                  <a:pt x="21" y="108"/>
                </a:lnTo>
                <a:lnTo>
                  <a:pt x="24" y="108"/>
                </a:lnTo>
                <a:lnTo>
                  <a:pt x="27" y="108"/>
                </a:lnTo>
                <a:lnTo>
                  <a:pt x="30" y="107"/>
                </a:lnTo>
                <a:lnTo>
                  <a:pt x="33" y="105"/>
                </a:lnTo>
              </a:path>
            </a:pathLst>
          </a:custGeom>
          <a:noFill/>
          <a:ln w="25400" cap="rnd" cmpd="sng">
            <a:solidFill>
              <a:srgbClr val="00002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8" name="Freeform 27"/>
          <p:cNvSpPr>
            <a:spLocks/>
          </p:cNvSpPr>
          <p:nvPr/>
        </p:nvSpPr>
        <p:spPr bwMode="auto">
          <a:xfrm>
            <a:off x="901700" y="6124575"/>
            <a:ext cx="103188" cy="174625"/>
          </a:xfrm>
          <a:custGeom>
            <a:avLst/>
            <a:gdLst/>
            <a:ahLst/>
            <a:cxnLst>
              <a:cxn ang="0">
                <a:pos x="0" y="0"/>
              </a:cxn>
              <a:cxn ang="0">
                <a:pos x="3" y="1"/>
              </a:cxn>
              <a:cxn ang="0">
                <a:pos x="6" y="3"/>
              </a:cxn>
              <a:cxn ang="0">
                <a:pos x="9" y="4"/>
              </a:cxn>
              <a:cxn ang="0">
                <a:pos x="10" y="7"/>
              </a:cxn>
              <a:cxn ang="0">
                <a:pos x="13" y="9"/>
              </a:cxn>
              <a:cxn ang="0">
                <a:pos x="15" y="12"/>
              </a:cxn>
              <a:cxn ang="0">
                <a:pos x="18" y="13"/>
              </a:cxn>
              <a:cxn ang="0">
                <a:pos x="19" y="16"/>
              </a:cxn>
              <a:cxn ang="0">
                <a:pos x="22" y="19"/>
              </a:cxn>
              <a:cxn ang="0">
                <a:pos x="24" y="22"/>
              </a:cxn>
              <a:cxn ang="0">
                <a:pos x="27" y="24"/>
              </a:cxn>
              <a:cxn ang="0">
                <a:pos x="28" y="27"/>
              </a:cxn>
              <a:cxn ang="0">
                <a:pos x="30" y="30"/>
              </a:cxn>
              <a:cxn ang="0">
                <a:pos x="33" y="31"/>
              </a:cxn>
              <a:cxn ang="0">
                <a:pos x="33" y="34"/>
              </a:cxn>
              <a:cxn ang="0">
                <a:pos x="36" y="37"/>
              </a:cxn>
              <a:cxn ang="0">
                <a:pos x="37" y="40"/>
              </a:cxn>
              <a:cxn ang="0">
                <a:pos x="40" y="43"/>
              </a:cxn>
              <a:cxn ang="0">
                <a:pos x="42" y="46"/>
              </a:cxn>
              <a:cxn ang="0">
                <a:pos x="45" y="49"/>
              </a:cxn>
              <a:cxn ang="0">
                <a:pos x="46" y="52"/>
              </a:cxn>
              <a:cxn ang="0">
                <a:pos x="48" y="55"/>
              </a:cxn>
              <a:cxn ang="0">
                <a:pos x="49" y="58"/>
              </a:cxn>
              <a:cxn ang="0">
                <a:pos x="51" y="61"/>
              </a:cxn>
              <a:cxn ang="0">
                <a:pos x="54" y="64"/>
              </a:cxn>
              <a:cxn ang="0">
                <a:pos x="55" y="67"/>
              </a:cxn>
              <a:cxn ang="0">
                <a:pos x="57" y="70"/>
              </a:cxn>
              <a:cxn ang="0">
                <a:pos x="58" y="73"/>
              </a:cxn>
              <a:cxn ang="0">
                <a:pos x="60" y="76"/>
              </a:cxn>
              <a:cxn ang="0">
                <a:pos x="61" y="79"/>
              </a:cxn>
              <a:cxn ang="0">
                <a:pos x="63" y="82"/>
              </a:cxn>
              <a:cxn ang="0">
                <a:pos x="63" y="85"/>
              </a:cxn>
              <a:cxn ang="0">
                <a:pos x="64" y="88"/>
              </a:cxn>
              <a:cxn ang="0">
                <a:pos x="64" y="91"/>
              </a:cxn>
              <a:cxn ang="0">
                <a:pos x="64" y="94"/>
              </a:cxn>
              <a:cxn ang="0">
                <a:pos x="64" y="97"/>
              </a:cxn>
              <a:cxn ang="0">
                <a:pos x="63" y="100"/>
              </a:cxn>
              <a:cxn ang="0">
                <a:pos x="60" y="103"/>
              </a:cxn>
              <a:cxn ang="0">
                <a:pos x="57" y="105"/>
              </a:cxn>
              <a:cxn ang="0">
                <a:pos x="55" y="108"/>
              </a:cxn>
              <a:cxn ang="0">
                <a:pos x="52" y="108"/>
              </a:cxn>
              <a:cxn ang="0">
                <a:pos x="49" y="109"/>
              </a:cxn>
              <a:cxn ang="0">
                <a:pos x="46" y="109"/>
              </a:cxn>
              <a:cxn ang="0">
                <a:pos x="43" y="108"/>
              </a:cxn>
              <a:cxn ang="0">
                <a:pos x="40" y="109"/>
              </a:cxn>
              <a:cxn ang="0">
                <a:pos x="37" y="109"/>
              </a:cxn>
              <a:cxn ang="0">
                <a:pos x="34" y="109"/>
              </a:cxn>
            </a:cxnLst>
            <a:rect l="0" t="0" r="r" b="b"/>
            <a:pathLst>
              <a:path w="65" h="110">
                <a:moveTo>
                  <a:pt x="0" y="0"/>
                </a:moveTo>
                <a:lnTo>
                  <a:pt x="3" y="1"/>
                </a:lnTo>
                <a:lnTo>
                  <a:pt x="6" y="3"/>
                </a:lnTo>
                <a:lnTo>
                  <a:pt x="9" y="4"/>
                </a:lnTo>
                <a:lnTo>
                  <a:pt x="10" y="7"/>
                </a:lnTo>
                <a:lnTo>
                  <a:pt x="13" y="9"/>
                </a:lnTo>
                <a:lnTo>
                  <a:pt x="15" y="12"/>
                </a:lnTo>
                <a:lnTo>
                  <a:pt x="18" y="13"/>
                </a:lnTo>
                <a:lnTo>
                  <a:pt x="19" y="16"/>
                </a:lnTo>
                <a:lnTo>
                  <a:pt x="22" y="19"/>
                </a:lnTo>
                <a:lnTo>
                  <a:pt x="24" y="22"/>
                </a:lnTo>
                <a:lnTo>
                  <a:pt x="27" y="24"/>
                </a:lnTo>
                <a:lnTo>
                  <a:pt x="28" y="27"/>
                </a:lnTo>
                <a:lnTo>
                  <a:pt x="30" y="30"/>
                </a:lnTo>
                <a:lnTo>
                  <a:pt x="33" y="31"/>
                </a:lnTo>
                <a:lnTo>
                  <a:pt x="33" y="34"/>
                </a:lnTo>
                <a:lnTo>
                  <a:pt x="36" y="37"/>
                </a:lnTo>
                <a:lnTo>
                  <a:pt x="37" y="40"/>
                </a:lnTo>
                <a:lnTo>
                  <a:pt x="40" y="43"/>
                </a:lnTo>
                <a:lnTo>
                  <a:pt x="42" y="46"/>
                </a:lnTo>
                <a:lnTo>
                  <a:pt x="45" y="49"/>
                </a:lnTo>
                <a:lnTo>
                  <a:pt x="46" y="52"/>
                </a:lnTo>
                <a:lnTo>
                  <a:pt x="48" y="55"/>
                </a:lnTo>
                <a:lnTo>
                  <a:pt x="49" y="58"/>
                </a:lnTo>
                <a:lnTo>
                  <a:pt x="51" y="61"/>
                </a:lnTo>
                <a:lnTo>
                  <a:pt x="54" y="64"/>
                </a:lnTo>
                <a:lnTo>
                  <a:pt x="55" y="67"/>
                </a:lnTo>
                <a:lnTo>
                  <a:pt x="57" y="70"/>
                </a:lnTo>
                <a:lnTo>
                  <a:pt x="58" y="73"/>
                </a:lnTo>
                <a:lnTo>
                  <a:pt x="60" y="76"/>
                </a:lnTo>
                <a:lnTo>
                  <a:pt x="61" y="79"/>
                </a:lnTo>
                <a:lnTo>
                  <a:pt x="63" y="82"/>
                </a:lnTo>
                <a:lnTo>
                  <a:pt x="63" y="85"/>
                </a:lnTo>
                <a:lnTo>
                  <a:pt x="64" y="88"/>
                </a:lnTo>
                <a:lnTo>
                  <a:pt x="64" y="91"/>
                </a:lnTo>
                <a:lnTo>
                  <a:pt x="64" y="94"/>
                </a:lnTo>
                <a:lnTo>
                  <a:pt x="64" y="97"/>
                </a:lnTo>
                <a:lnTo>
                  <a:pt x="63" y="100"/>
                </a:lnTo>
                <a:lnTo>
                  <a:pt x="60" y="103"/>
                </a:lnTo>
                <a:lnTo>
                  <a:pt x="57" y="105"/>
                </a:lnTo>
                <a:lnTo>
                  <a:pt x="55" y="108"/>
                </a:lnTo>
                <a:lnTo>
                  <a:pt x="52" y="108"/>
                </a:lnTo>
                <a:lnTo>
                  <a:pt x="49" y="109"/>
                </a:lnTo>
                <a:lnTo>
                  <a:pt x="46" y="109"/>
                </a:lnTo>
                <a:lnTo>
                  <a:pt x="43" y="108"/>
                </a:lnTo>
                <a:lnTo>
                  <a:pt x="40" y="109"/>
                </a:lnTo>
                <a:lnTo>
                  <a:pt x="37" y="109"/>
                </a:lnTo>
                <a:lnTo>
                  <a:pt x="34" y="109"/>
                </a:lnTo>
              </a:path>
            </a:pathLst>
          </a:custGeom>
          <a:noFill/>
          <a:ln w="25400" cap="rnd" cmpd="sng">
            <a:solidFill>
              <a:srgbClr val="00002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 name="Rectangle 28"/>
          <p:cNvSpPr>
            <a:spLocks noChangeArrowheads="1"/>
          </p:cNvSpPr>
          <p:nvPr/>
        </p:nvSpPr>
        <p:spPr bwMode="auto">
          <a:xfrm>
            <a:off x="200025" y="5614988"/>
            <a:ext cx="681038" cy="195262"/>
          </a:xfrm>
          <a:prstGeom prst="rect">
            <a:avLst/>
          </a:prstGeom>
          <a:noFill/>
          <a:ln w="12700">
            <a:noFill/>
            <a:miter lim="800000"/>
            <a:headEnd/>
            <a:tailEnd/>
          </a:ln>
          <a:effectLst/>
        </p:spPr>
        <p:txBody>
          <a:bodyPr wrap="none" lIns="90488" tIns="44450" rIns="90488" bIns="44450">
            <a:spAutoFit/>
          </a:bodyPr>
          <a:lstStyle/>
          <a:p>
            <a:pPr algn="ctr">
              <a:defRPr/>
            </a:pPr>
            <a:r>
              <a:rPr lang="en-US" sz="700">
                <a:solidFill>
                  <a:srgbClr val="000020"/>
                </a:solidFill>
                <a:latin typeface="Arial" charset="0"/>
              </a:rPr>
              <a:t>GRADUATE</a:t>
            </a:r>
          </a:p>
        </p:txBody>
      </p:sp>
      <p:grpSp>
        <p:nvGrpSpPr>
          <p:cNvPr id="10" name="Group 29"/>
          <p:cNvGrpSpPr>
            <a:grpSpLocks/>
          </p:cNvGrpSpPr>
          <p:nvPr/>
        </p:nvGrpSpPr>
        <p:grpSpPr bwMode="auto">
          <a:xfrm>
            <a:off x="85725" y="6183313"/>
            <a:ext cx="185738" cy="239712"/>
            <a:chOff x="54" y="3895"/>
            <a:chExt cx="117" cy="151"/>
          </a:xfrm>
        </p:grpSpPr>
        <p:sp>
          <p:nvSpPr>
            <p:cNvPr id="11" name="Rectangle 30"/>
            <p:cNvSpPr>
              <a:spLocks noChangeArrowheads="1"/>
            </p:cNvSpPr>
            <p:nvPr/>
          </p:nvSpPr>
          <p:spPr bwMode="auto">
            <a:xfrm rot="3120000">
              <a:off x="40" y="3915"/>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U</a:t>
              </a:r>
            </a:p>
          </p:txBody>
        </p:sp>
        <p:sp>
          <p:nvSpPr>
            <p:cNvPr id="12" name="Rectangle 31"/>
            <p:cNvSpPr>
              <a:spLocks noChangeArrowheads="1"/>
            </p:cNvSpPr>
            <p:nvPr/>
          </p:nvSpPr>
          <p:spPr bwMode="auto">
            <a:xfrm rot="3120000">
              <a:off x="36" y="3913"/>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U</a:t>
              </a:r>
            </a:p>
          </p:txBody>
        </p:sp>
      </p:grpSp>
      <p:grpSp>
        <p:nvGrpSpPr>
          <p:cNvPr id="13" name="Group 32"/>
          <p:cNvGrpSpPr>
            <a:grpSpLocks/>
          </p:cNvGrpSpPr>
          <p:nvPr/>
        </p:nvGrpSpPr>
        <p:grpSpPr bwMode="auto">
          <a:xfrm>
            <a:off x="104775" y="6237288"/>
            <a:ext cx="187325" cy="234950"/>
            <a:chOff x="66" y="3929"/>
            <a:chExt cx="118" cy="148"/>
          </a:xfrm>
        </p:grpSpPr>
        <p:sp>
          <p:nvSpPr>
            <p:cNvPr id="14" name="Rectangle 33"/>
            <p:cNvSpPr>
              <a:spLocks noChangeArrowheads="1"/>
            </p:cNvSpPr>
            <p:nvPr/>
          </p:nvSpPr>
          <p:spPr bwMode="auto">
            <a:xfrm rot="3000000">
              <a:off x="54" y="3947"/>
              <a:ext cx="146"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S</a:t>
              </a:r>
            </a:p>
          </p:txBody>
        </p:sp>
        <p:sp>
          <p:nvSpPr>
            <p:cNvPr id="15" name="Rectangle 34"/>
            <p:cNvSpPr>
              <a:spLocks noChangeArrowheads="1"/>
            </p:cNvSpPr>
            <p:nvPr/>
          </p:nvSpPr>
          <p:spPr bwMode="auto">
            <a:xfrm rot="3000000">
              <a:off x="50" y="3945"/>
              <a:ext cx="146"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S</a:t>
              </a:r>
            </a:p>
          </p:txBody>
        </p:sp>
      </p:grpSp>
      <p:grpSp>
        <p:nvGrpSpPr>
          <p:cNvPr id="16" name="Group 35"/>
          <p:cNvGrpSpPr>
            <a:grpSpLocks/>
          </p:cNvGrpSpPr>
          <p:nvPr/>
        </p:nvGrpSpPr>
        <p:grpSpPr bwMode="auto">
          <a:xfrm>
            <a:off x="150813" y="6305550"/>
            <a:ext cx="184150" cy="239713"/>
            <a:chOff x="95" y="3972"/>
            <a:chExt cx="116" cy="151"/>
          </a:xfrm>
        </p:grpSpPr>
        <p:sp>
          <p:nvSpPr>
            <p:cNvPr id="17" name="Rectangle 36"/>
            <p:cNvSpPr>
              <a:spLocks noChangeArrowheads="1"/>
            </p:cNvSpPr>
            <p:nvPr/>
          </p:nvSpPr>
          <p:spPr bwMode="auto">
            <a:xfrm rot="2940000">
              <a:off x="80" y="3991"/>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A</a:t>
              </a:r>
            </a:p>
          </p:txBody>
        </p:sp>
        <p:sp>
          <p:nvSpPr>
            <p:cNvPr id="18" name="Rectangle 37"/>
            <p:cNvSpPr>
              <a:spLocks noChangeArrowheads="1"/>
            </p:cNvSpPr>
            <p:nvPr/>
          </p:nvSpPr>
          <p:spPr bwMode="auto">
            <a:xfrm rot="2940000">
              <a:off x="78" y="3989"/>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A</a:t>
              </a:r>
            </a:p>
          </p:txBody>
        </p:sp>
      </p:grpSp>
      <p:grpSp>
        <p:nvGrpSpPr>
          <p:cNvPr id="19" name="Group 38"/>
          <p:cNvGrpSpPr>
            <a:grpSpLocks/>
          </p:cNvGrpSpPr>
          <p:nvPr/>
        </p:nvGrpSpPr>
        <p:grpSpPr bwMode="auto">
          <a:xfrm>
            <a:off x="168275" y="6359525"/>
            <a:ext cx="184150" cy="204788"/>
            <a:chOff x="106" y="4006"/>
            <a:chExt cx="116" cy="129"/>
          </a:xfrm>
        </p:grpSpPr>
        <p:sp>
          <p:nvSpPr>
            <p:cNvPr id="20" name="Rectangle 39"/>
            <p:cNvSpPr>
              <a:spLocks noChangeArrowheads="1"/>
            </p:cNvSpPr>
            <p:nvPr/>
          </p:nvSpPr>
          <p:spPr bwMode="auto">
            <a:xfrm rot="2820000">
              <a:off x="103" y="4013"/>
              <a:ext cx="127"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I</a:t>
              </a:r>
            </a:p>
          </p:txBody>
        </p:sp>
        <p:sp>
          <p:nvSpPr>
            <p:cNvPr id="21" name="Rectangle 40"/>
            <p:cNvSpPr>
              <a:spLocks noChangeArrowheads="1"/>
            </p:cNvSpPr>
            <p:nvPr/>
          </p:nvSpPr>
          <p:spPr bwMode="auto">
            <a:xfrm rot="2820000">
              <a:off x="99" y="4013"/>
              <a:ext cx="127"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I</a:t>
              </a:r>
            </a:p>
          </p:txBody>
        </p:sp>
      </p:grpSp>
      <p:grpSp>
        <p:nvGrpSpPr>
          <p:cNvPr id="22" name="Group 41"/>
          <p:cNvGrpSpPr>
            <a:grpSpLocks/>
          </p:cNvGrpSpPr>
          <p:nvPr/>
        </p:nvGrpSpPr>
        <p:grpSpPr bwMode="auto">
          <a:xfrm>
            <a:off x="190500" y="6372225"/>
            <a:ext cx="184150" cy="241300"/>
            <a:chOff x="120" y="4014"/>
            <a:chExt cx="116" cy="152"/>
          </a:xfrm>
        </p:grpSpPr>
        <p:sp>
          <p:nvSpPr>
            <p:cNvPr id="23" name="Rectangle 42"/>
            <p:cNvSpPr>
              <a:spLocks noChangeArrowheads="1"/>
            </p:cNvSpPr>
            <p:nvPr/>
          </p:nvSpPr>
          <p:spPr bwMode="auto">
            <a:xfrm rot="2820000">
              <a:off x="110" y="4035"/>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R</a:t>
              </a:r>
            </a:p>
          </p:txBody>
        </p:sp>
        <p:sp>
          <p:nvSpPr>
            <p:cNvPr id="24" name="Rectangle 43"/>
            <p:cNvSpPr>
              <a:spLocks noChangeArrowheads="1"/>
            </p:cNvSpPr>
            <p:nvPr/>
          </p:nvSpPr>
          <p:spPr bwMode="auto">
            <a:xfrm rot="2820000">
              <a:off x="108" y="4031"/>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R</a:t>
              </a:r>
            </a:p>
          </p:txBody>
        </p:sp>
      </p:grpSp>
      <p:grpSp>
        <p:nvGrpSpPr>
          <p:cNvPr id="25" name="Group 44"/>
          <p:cNvGrpSpPr>
            <a:grpSpLocks/>
          </p:cNvGrpSpPr>
          <p:nvPr/>
        </p:nvGrpSpPr>
        <p:grpSpPr bwMode="auto">
          <a:xfrm>
            <a:off x="239713" y="6430963"/>
            <a:ext cx="184150" cy="230187"/>
            <a:chOff x="151" y="4051"/>
            <a:chExt cx="116" cy="145"/>
          </a:xfrm>
        </p:grpSpPr>
        <p:sp>
          <p:nvSpPr>
            <p:cNvPr id="26" name="Rectangle 45"/>
            <p:cNvSpPr>
              <a:spLocks noChangeArrowheads="1"/>
            </p:cNvSpPr>
            <p:nvPr/>
          </p:nvSpPr>
          <p:spPr bwMode="auto">
            <a:xfrm rot="2820000">
              <a:off x="141" y="4062"/>
              <a:ext cx="143"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F</a:t>
              </a:r>
            </a:p>
          </p:txBody>
        </p:sp>
        <p:sp>
          <p:nvSpPr>
            <p:cNvPr id="27" name="Rectangle 46"/>
            <p:cNvSpPr>
              <a:spLocks noChangeArrowheads="1"/>
            </p:cNvSpPr>
            <p:nvPr/>
          </p:nvSpPr>
          <p:spPr bwMode="auto">
            <a:xfrm rot="2820000">
              <a:off x="139" y="4060"/>
              <a:ext cx="143"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F</a:t>
              </a:r>
            </a:p>
          </p:txBody>
        </p:sp>
      </p:grpSp>
      <p:grpSp>
        <p:nvGrpSpPr>
          <p:cNvPr id="28" name="Group 47"/>
          <p:cNvGrpSpPr>
            <a:grpSpLocks/>
          </p:cNvGrpSpPr>
          <p:nvPr/>
        </p:nvGrpSpPr>
        <p:grpSpPr bwMode="auto">
          <a:xfrm>
            <a:off x="274638" y="6461125"/>
            <a:ext cx="184150" cy="242888"/>
            <a:chOff x="173" y="4070"/>
            <a:chExt cx="116" cy="153"/>
          </a:xfrm>
        </p:grpSpPr>
        <p:sp>
          <p:nvSpPr>
            <p:cNvPr id="29" name="Rectangle 48"/>
            <p:cNvSpPr>
              <a:spLocks noChangeArrowheads="1"/>
            </p:cNvSpPr>
            <p:nvPr/>
          </p:nvSpPr>
          <p:spPr bwMode="auto">
            <a:xfrm rot="2820000">
              <a:off x="157" y="4089"/>
              <a:ext cx="151"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O</a:t>
              </a:r>
            </a:p>
          </p:txBody>
        </p:sp>
        <p:sp>
          <p:nvSpPr>
            <p:cNvPr id="30" name="Rectangle 49"/>
            <p:cNvSpPr>
              <a:spLocks noChangeArrowheads="1"/>
            </p:cNvSpPr>
            <p:nvPr/>
          </p:nvSpPr>
          <p:spPr bwMode="auto">
            <a:xfrm rot="2820000">
              <a:off x="154" y="4089"/>
              <a:ext cx="151"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O</a:t>
              </a:r>
            </a:p>
          </p:txBody>
        </p:sp>
      </p:grpSp>
      <p:grpSp>
        <p:nvGrpSpPr>
          <p:cNvPr id="31" name="Group 50"/>
          <p:cNvGrpSpPr>
            <a:grpSpLocks/>
          </p:cNvGrpSpPr>
          <p:nvPr/>
        </p:nvGrpSpPr>
        <p:grpSpPr bwMode="auto">
          <a:xfrm>
            <a:off x="288925" y="6529388"/>
            <a:ext cx="241300" cy="184150"/>
            <a:chOff x="182" y="4113"/>
            <a:chExt cx="152" cy="116"/>
          </a:xfrm>
        </p:grpSpPr>
        <p:sp>
          <p:nvSpPr>
            <p:cNvPr id="32" name="Rectangle 51"/>
            <p:cNvSpPr>
              <a:spLocks noChangeArrowheads="1"/>
            </p:cNvSpPr>
            <p:nvPr/>
          </p:nvSpPr>
          <p:spPr bwMode="auto">
            <a:xfrm rot="2460000">
              <a:off x="185" y="4115"/>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R</a:t>
              </a:r>
            </a:p>
          </p:txBody>
        </p:sp>
        <p:sp>
          <p:nvSpPr>
            <p:cNvPr id="33" name="Rectangle 52"/>
            <p:cNvSpPr>
              <a:spLocks noChangeArrowheads="1"/>
            </p:cNvSpPr>
            <p:nvPr/>
          </p:nvSpPr>
          <p:spPr bwMode="auto">
            <a:xfrm rot="2460000">
              <a:off x="182" y="4113"/>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R</a:t>
              </a:r>
            </a:p>
          </p:txBody>
        </p:sp>
      </p:grpSp>
      <p:grpSp>
        <p:nvGrpSpPr>
          <p:cNvPr id="34" name="Group 53"/>
          <p:cNvGrpSpPr>
            <a:grpSpLocks/>
          </p:cNvGrpSpPr>
          <p:nvPr/>
        </p:nvGrpSpPr>
        <p:grpSpPr bwMode="auto">
          <a:xfrm>
            <a:off x="328613" y="6559550"/>
            <a:ext cx="239712" cy="184150"/>
            <a:chOff x="207" y="4132"/>
            <a:chExt cx="151" cy="116"/>
          </a:xfrm>
        </p:grpSpPr>
        <p:sp>
          <p:nvSpPr>
            <p:cNvPr id="35" name="Rectangle 54"/>
            <p:cNvSpPr>
              <a:spLocks noChangeArrowheads="1"/>
            </p:cNvSpPr>
            <p:nvPr/>
          </p:nvSpPr>
          <p:spPr bwMode="auto">
            <a:xfrm rot="2220000">
              <a:off x="209" y="4134"/>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C</a:t>
              </a:r>
            </a:p>
          </p:txBody>
        </p:sp>
        <p:sp>
          <p:nvSpPr>
            <p:cNvPr id="36" name="Rectangle 55"/>
            <p:cNvSpPr>
              <a:spLocks noChangeArrowheads="1"/>
            </p:cNvSpPr>
            <p:nvPr/>
          </p:nvSpPr>
          <p:spPr bwMode="auto">
            <a:xfrm rot="2220000">
              <a:off x="207" y="4132"/>
              <a:ext cx="149"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C</a:t>
              </a:r>
            </a:p>
          </p:txBody>
        </p:sp>
      </p:grpSp>
      <p:grpSp>
        <p:nvGrpSpPr>
          <p:cNvPr id="37" name="Group 56"/>
          <p:cNvGrpSpPr>
            <a:grpSpLocks/>
          </p:cNvGrpSpPr>
          <p:nvPr/>
        </p:nvGrpSpPr>
        <p:grpSpPr bwMode="auto">
          <a:xfrm>
            <a:off x="374650" y="6586538"/>
            <a:ext cx="236538" cy="185737"/>
            <a:chOff x="236" y="4149"/>
            <a:chExt cx="149" cy="117"/>
          </a:xfrm>
        </p:grpSpPr>
        <p:sp>
          <p:nvSpPr>
            <p:cNvPr id="38" name="Rectangle 57"/>
            <p:cNvSpPr>
              <a:spLocks noChangeArrowheads="1"/>
            </p:cNvSpPr>
            <p:nvPr/>
          </p:nvSpPr>
          <p:spPr bwMode="auto">
            <a:xfrm rot="1320000">
              <a:off x="239" y="4152"/>
              <a:ext cx="146"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latin typeface="Arial" charset="0"/>
                </a:rPr>
                <a:t>E</a:t>
              </a:r>
            </a:p>
          </p:txBody>
        </p:sp>
        <p:sp>
          <p:nvSpPr>
            <p:cNvPr id="39" name="Rectangle 58"/>
            <p:cNvSpPr>
              <a:spLocks noChangeArrowheads="1"/>
            </p:cNvSpPr>
            <p:nvPr/>
          </p:nvSpPr>
          <p:spPr bwMode="auto">
            <a:xfrm rot="1320000">
              <a:off x="236" y="4149"/>
              <a:ext cx="146"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latin typeface="Arial" charset="0"/>
                </a:rPr>
                <a:t>E</a:t>
              </a:r>
            </a:p>
          </p:txBody>
        </p:sp>
      </p:grpSp>
      <p:grpSp>
        <p:nvGrpSpPr>
          <p:cNvPr id="40" name="Group 59"/>
          <p:cNvGrpSpPr>
            <a:grpSpLocks/>
          </p:cNvGrpSpPr>
          <p:nvPr/>
        </p:nvGrpSpPr>
        <p:grpSpPr bwMode="auto">
          <a:xfrm>
            <a:off x="457200" y="6567488"/>
            <a:ext cx="242888" cy="185737"/>
            <a:chOff x="288" y="4137"/>
            <a:chExt cx="153" cy="117"/>
          </a:xfrm>
        </p:grpSpPr>
        <p:sp>
          <p:nvSpPr>
            <p:cNvPr id="41" name="Rectangle 60"/>
            <p:cNvSpPr>
              <a:spLocks noChangeArrowheads="1"/>
            </p:cNvSpPr>
            <p:nvPr/>
          </p:nvSpPr>
          <p:spPr bwMode="auto">
            <a:xfrm rot="19560000">
              <a:off x="290" y="4140"/>
              <a:ext cx="151"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W</a:t>
              </a:r>
            </a:p>
          </p:txBody>
        </p:sp>
        <p:sp>
          <p:nvSpPr>
            <p:cNvPr id="42" name="Rectangle 61"/>
            <p:cNvSpPr>
              <a:spLocks noChangeArrowheads="1"/>
            </p:cNvSpPr>
            <p:nvPr/>
          </p:nvSpPr>
          <p:spPr bwMode="auto">
            <a:xfrm rot="19560000">
              <a:off x="288" y="4137"/>
              <a:ext cx="151"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W</a:t>
              </a:r>
            </a:p>
          </p:txBody>
        </p:sp>
      </p:grpSp>
      <p:grpSp>
        <p:nvGrpSpPr>
          <p:cNvPr id="43" name="Group 62"/>
          <p:cNvGrpSpPr>
            <a:grpSpLocks/>
          </p:cNvGrpSpPr>
          <p:nvPr/>
        </p:nvGrpSpPr>
        <p:grpSpPr bwMode="auto">
          <a:xfrm>
            <a:off x="501650" y="6540500"/>
            <a:ext cx="225425" cy="185738"/>
            <a:chOff x="316" y="4120"/>
            <a:chExt cx="142" cy="117"/>
          </a:xfrm>
        </p:grpSpPr>
        <p:sp>
          <p:nvSpPr>
            <p:cNvPr id="44" name="Rectangle 63"/>
            <p:cNvSpPr>
              <a:spLocks noChangeArrowheads="1"/>
            </p:cNvSpPr>
            <p:nvPr/>
          </p:nvSpPr>
          <p:spPr bwMode="auto">
            <a:xfrm rot="19560000">
              <a:off x="318" y="4123"/>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E</a:t>
              </a:r>
            </a:p>
          </p:txBody>
        </p:sp>
        <p:sp>
          <p:nvSpPr>
            <p:cNvPr id="45" name="Rectangle 64"/>
            <p:cNvSpPr>
              <a:spLocks noChangeArrowheads="1"/>
            </p:cNvSpPr>
            <p:nvPr/>
          </p:nvSpPr>
          <p:spPr bwMode="auto">
            <a:xfrm rot="19560000">
              <a:off x="316" y="4120"/>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E</a:t>
              </a:r>
            </a:p>
          </p:txBody>
        </p:sp>
      </p:grpSp>
      <p:grpSp>
        <p:nvGrpSpPr>
          <p:cNvPr id="46" name="Group 65"/>
          <p:cNvGrpSpPr>
            <a:grpSpLocks/>
          </p:cNvGrpSpPr>
          <p:nvPr/>
        </p:nvGrpSpPr>
        <p:grpSpPr bwMode="auto">
          <a:xfrm>
            <a:off x="531813" y="6518275"/>
            <a:ext cx="228600" cy="185738"/>
            <a:chOff x="335" y="4106"/>
            <a:chExt cx="144" cy="117"/>
          </a:xfrm>
        </p:grpSpPr>
        <p:sp>
          <p:nvSpPr>
            <p:cNvPr id="47" name="Rectangle 66"/>
            <p:cNvSpPr>
              <a:spLocks noChangeArrowheads="1"/>
            </p:cNvSpPr>
            <p:nvPr/>
          </p:nvSpPr>
          <p:spPr bwMode="auto">
            <a:xfrm rot="19560000">
              <a:off x="337" y="4109"/>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A</a:t>
              </a:r>
            </a:p>
          </p:txBody>
        </p:sp>
        <p:sp>
          <p:nvSpPr>
            <p:cNvPr id="48" name="Rectangle 67"/>
            <p:cNvSpPr>
              <a:spLocks noChangeArrowheads="1"/>
            </p:cNvSpPr>
            <p:nvPr/>
          </p:nvSpPr>
          <p:spPr bwMode="auto">
            <a:xfrm rot="19560000">
              <a:off x="335" y="4106"/>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A</a:t>
              </a:r>
            </a:p>
          </p:txBody>
        </p:sp>
      </p:grpSp>
      <p:grpSp>
        <p:nvGrpSpPr>
          <p:cNvPr id="49" name="Group 68"/>
          <p:cNvGrpSpPr>
            <a:grpSpLocks/>
          </p:cNvGrpSpPr>
          <p:nvPr/>
        </p:nvGrpSpPr>
        <p:grpSpPr bwMode="auto">
          <a:xfrm>
            <a:off x="566738" y="6494463"/>
            <a:ext cx="225425" cy="184150"/>
            <a:chOff x="357" y="4091"/>
            <a:chExt cx="142" cy="116"/>
          </a:xfrm>
        </p:grpSpPr>
        <p:sp>
          <p:nvSpPr>
            <p:cNvPr id="50" name="Rectangle 69"/>
            <p:cNvSpPr>
              <a:spLocks noChangeArrowheads="1"/>
            </p:cNvSpPr>
            <p:nvPr/>
          </p:nvSpPr>
          <p:spPr bwMode="auto">
            <a:xfrm rot="19260000">
              <a:off x="359" y="4093"/>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P</a:t>
              </a:r>
            </a:p>
          </p:txBody>
        </p:sp>
        <p:sp>
          <p:nvSpPr>
            <p:cNvPr id="51" name="Rectangle 70"/>
            <p:cNvSpPr>
              <a:spLocks noChangeArrowheads="1"/>
            </p:cNvSpPr>
            <p:nvPr/>
          </p:nvSpPr>
          <p:spPr bwMode="auto">
            <a:xfrm rot="19260000">
              <a:off x="357" y="4091"/>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P</a:t>
              </a:r>
            </a:p>
          </p:txBody>
        </p:sp>
      </p:grpSp>
      <p:grpSp>
        <p:nvGrpSpPr>
          <p:cNvPr id="52" name="Group 71"/>
          <p:cNvGrpSpPr>
            <a:grpSpLocks/>
          </p:cNvGrpSpPr>
          <p:nvPr/>
        </p:nvGrpSpPr>
        <p:grpSpPr bwMode="auto">
          <a:xfrm>
            <a:off x="588963" y="6473825"/>
            <a:ext cx="233362" cy="185738"/>
            <a:chOff x="371" y="4078"/>
            <a:chExt cx="147" cy="117"/>
          </a:xfrm>
        </p:grpSpPr>
        <p:sp>
          <p:nvSpPr>
            <p:cNvPr id="53" name="Rectangle 72"/>
            <p:cNvSpPr>
              <a:spLocks noChangeArrowheads="1"/>
            </p:cNvSpPr>
            <p:nvPr/>
          </p:nvSpPr>
          <p:spPr bwMode="auto">
            <a:xfrm rot="19260000">
              <a:off x="373" y="4081"/>
              <a:ext cx="145"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O</a:t>
              </a:r>
            </a:p>
          </p:txBody>
        </p:sp>
        <p:sp>
          <p:nvSpPr>
            <p:cNvPr id="54" name="Rectangle 73"/>
            <p:cNvSpPr>
              <a:spLocks noChangeArrowheads="1"/>
            </p:cNvSpPr>
            <p:nvPr/>
          </p:nvSpPr>
          <p:spPr bwMode="auto">
            <a:xfrm rot="19260000">
              <a:off x="371" y="4078"/>
              <a:ext cx="145"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O</a:t>
              </a:r>
            </a:p>
          </p:txBody>
        </p:sp>
      </p:grpSp>
      <p:grpSp>
        <p:nvGrpSpPr>
          <p:cNvPr id="55" name="Group 74"/>
          <p:cNvGrpSpPr>
            <a:grpSpLocks/>
          </p:cNvGrpSpPr>
          <p:nvPr/>
        </p:nvGrpSpPr>
        <p:grpSpPr bwMode="auto">
          <a:xfrm>
            <a:off x="620713" y="6445250"/>
            <a:ext cx="227012" cy="187325"/>
            <a:chOff x="391" y="4060"/>
            <a:chExt cx="143" cy="118"/>
          </a:xfrm>
        </p:grpSpPr>
        <p:sp>
          <p:nvSpPr>
            <p:cNvPr id="56" name="Rectangle 75"/>
            <p:cNvSpPr>
              <a:spLocks noChangeArrowheads="1"/>
            </p:cNvSpPr>
            <p:nvPr/>
          </p:nvSpPr>
          <p:spPr bwMode="auto">
            <a:xfrm rot="19260000">
              <a:off x="392" y="4064"/>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N</a:t>
              </a:r>
            </a:p>
          </p:txBody>
        </p:sp>
        <p:sp>
          <p:nvSpPr>
            <p:cNvPr id="57" name="Rectangle 76"/>
            <p:cNvSpPr>
              <a:spLocks noChangeArrowheads="1"/>
            </p:cNvSpPr>
            <p:nvPr/>
          </p:nvSpPr>
          <p:spPr bwMode="auto">
            <a:xfrm rot="19260000">
              <a:off x="391" y="4060"/>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N</a:t>
              </a:r>
            </a:p>
          </p:txBody>
        </p:sp>
      </p:grpSp>
      <p:grpSp>
        <p:nvGrpSpPr>
          <p:cNvPr id="58" name="Group 77"/>
          <p:cNvGrpSpPr>
            <a:grpSpLocks/>
          </p:cNvGrpSpPr>
          <p:nvPr/>
        </p:nvGrpSpPr>
        <p:grpSpPr bwMode="auto">
          <a:xfrm>
            <a:off x="654050" y="6418263"/>
            <a:ext cx="225425" cy="185737"/>
            <a:chOff x="412" y="4043"/>
            <a:chExt cx="142" cy="117"/>
          </a:xfrm>
        </p:grpSpPr>
        <p:sp>
          <p:nvSpPr>
            <p:cNvPr id="59" name="Rectangle 78"/>
            <p:cNvSpPr>
              <a:spLocks noChangeArrowheads="1"/>
            </p:cNvSpPr>
            <p:nvPr/>
          </p:nvSpPr>
          <p:spPr bwMode="auto">
            <a:xfrm rot="19260000">
              <a:off x="414" y="4046"/>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S</a:t>
              </a:r>
            </a:p>
          </p:txBody>
        </p:sp>
        <p:sp>
          <p:nvSpPr>
            <p:cNvPr id="60" name="Rectangle 79"/>
            <p:cNvSpPr>
              <a:spLocks noChangeArrowheads="1"/>
            </p:cNvSpPr>
            <p:nvPr/>
          </p:nvSpPr>
          <p:spPr bwMode="auto">
            <a:xfrm rot="19260000">
              <a:off x="412" y="4043"/>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S</a:t>
              </a:r>
            </a:p>
          </p:txBody>
        </p:sp>
      </p:grpSp>
      <p:grpSp>
        <p:nvGrpSpPr>
          <p:cNvPr id="61" name="Group 80"/>
          <p:cNvGrpSpPr>
            <a:grpSpLocks/>
          </p:cNvGrpSpPr>
          <p:nvPr/>
        </p:nvGrpSpPr>
        <p:grpSpPr bwMode="auto">
          <a:xfrm>
            <a:off x="711200" y="6350000"/>
            <a:ext cx="184150" cy="223838"/>
            <a:chOff x="448" y="4000"/>
            <a:chExt cx="116" cy="141"/>
          </a:xfrm>
        </p:grpSpPr>
        <p:sp>
          <p:nvSpPr>
            <p:cNvPr id="62" name="Rectangle 81"/>
            <p:cNvSpPr>
              <a:spLocks noChangeArrowheads="1"/>
            </p:cNvSpPr>
            <p:nvPr/>
          </p:nvSpPr>
          <p:spPr bwMode="auto">
            <a:xfrm rot="18480000">
              <a:off x="437" y="4014"/>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S</a:t>
              </a:r>
            </a:p>
          </p:txBody>
        </p:sp>
        <p:sp>
          <p:nvSpPr>
            <p:cNvPr id="63" name="Rectangle 82"/>
            <p:cNvSpPr>
              <a:spLocks noChangeArrowheads="1"/>
            </p:cNvSpPr>
            <p:nvPr/>
          </p:nvSpPr>
          <p:spPr bwMode="auto">
            <a:xfrm rot="18480000">
              <a:off x="435" y="4013"/>
              <a:ext cx="140"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S</a:t>
              </a:r>
            </a:p>
          </p:txBody>
        </p:sp>
      </p:grpSp>
      <p:grpSp>
        <p:nvGrpSpPr>
          <p:cNvPr id="64" name="Group 83"/>
          <p:cNvGrpSpPr>
            <a:grpSpLocks/>
          </p:cNvGrpSpPr>
          <p:nvPr/>
        </p:nvGrpSpPr>
        <p:grpSpPr bwMode="auto">
          <a:xfrm>
            <a:off x="733425" y="6316663"/>
            <a:ext cx="184150" cy="230187"/>
            <a:chOff x="462" y="3979"/>
            <a:chExt cx="116" cy="145"/>
          </a:xfrm>
        </p:grpSpPr>
        <p:sp>
          <p:nvSpPr>
            <p:cNvPr id="65" name="Rectangle 84"/>
            <p:cNvSpPr>
              <a:spLocks noChangeArrowheads="1"/>
            </p:cNvSpPr>
            <p:nvPr/>
          </p:nvSpPr>
          <p:spPr bwMode="auto">
            <a:xfrm rot="18480000">
              <a:off x="450" y="3996"/>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C</a:t>
              </a:r>
            </a:p>
          </p:txBody>
        </p:sp>
        <p:sp>
          <p:nvSpPr>
            <p:cNvPr id="66" name="Rectangle 85"/>
            <p:cNvSpPr>
              <a:spLocks noChangeArrowheads="1"/>
            </p:cNvSpPr>
            <p:nvPr/>
          </p:nvSpPr>
          <p:spPr bwMode="auto">
            <a:xfrm rot="18480000">
              <a:off x="448" y="3993"/>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C</a:t>
              </a:r>
            </a:p>
          </p:txBody>
        </p:sp>
      </p:grpSp>
      <p:grpSp>
        <p:nvGrpSpPr>
          <p:cNvPr id="67" name="Group 86"/>
          <p:cNvGrpSpPr>
            <a:grpSpLocks/>
          </p:cNvGrpSpPr>
          <p:nvPr/>
        </p:nvGrpSpPr>
        <p:grpSpPr bwMode="auto">
          <a:xfrm>
            <a:off x="760413" y="6284913"/>
            <a:ext cx="182562" cy="228600"/>
            <a:chOff x="479" y="3959"/>
            <a:chExt cx="115" cy="144"/>
          </a:xfrm>
        </p:grpSpPr>
        <p:sp>
          <p:nvSpPr>
            <p:cNvPr id="68" name="Rectangle 87"/>
            <p:cNvSpPr>
              <a:spLocks noChangeArrowheads="1"/>
            </p:cNvSpPr>
            <p:nvPr/>
          </p:nvSpPr>
          <p:spPr bwMode="auto">
            <a:xfrm rot="18300000">
              <a:off x="466" y="3975"/>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H</a:t>
              </a:r>
            </a:p>
          </p:txBody>
        </p:sp>
        <p:sp>
          <p:nvSpPr>
            <p:cNvPr id="69" name="Rectangle 88"/>
            <p:cNvSpPr>
              <a:spLocks noChangeArrowheads="1"/>
            </p:cNvSpPr>
            <p:nvPr/>
          </p:nvSpPr>
          <p:spPr bwMode="auto">
            <a:xfrm rot="18300000">
              <a:off x="465" y="3973"/>
              <a:ext cx="142"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H</a:t>
              </a:r>
            </a:p>
          </p:txBody>
        </p:sp>
      </p:grpSp>
      <p:grpSp>
        <p:nvGrpSpPr>
          <p:cNvPr id="70" name="Group 89"/>
          <p:cNvGrpSpPr>
            <a:grpSpLocks/>
          </p:cNvGrpSpPr>
          <p:nvPr/>
        </p:nvGrpSpPr>
        <p:grpSpPr bwMode="auto">
          <a:xfrm>
            <a:off x="784225" y="6248400"/>
            <a:ext cx="184150" cy="231775"/>
            <a:chOff x="494" y="3936"/>
            <a:chExt cx="116" cy="146"/>
          </a:xfrm>
        </p:grpSpPr>
        <p:sp>
          <p:nvSpPr>
            <p:cNvPr id="71" name="Rectangle 90"/>
            <p:cNvSpPr>
              <a:spLocks noChangeArrowheads="1"/>
            </p:cNvSpPr>
            <p:nvPr/>
          </p:nvSpPr>
          <p:spPr bwMode="auto">
            <a:xfrm rot="18300000">
              <a:off x="486" y="3953"/>
              <a:ext cx="145"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O</a:t>
              </a:r>
            </a:p>
          </p:txBody>
        </p:sp>
        <p:sp>
          <p:nvSpPr>
            <p:cNvPr id="72" name="Rectangle 91"/>
            <p:cNvSpPr>
              <a:spLocks noChangeArrowheads="1"/>
            </p:cNvSpPr>
            <p:nvPr/>
          </p:nvSpPr>
          <p:spPr bwMode="auto">
            <a:xfrm rot="18300000">
              <a:off x="484" y="3951"/>
              <a:ext cx="145"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O</a:t>
              </a:r>
            </a:p>
          </p:txBody>
        </p:sp>
      </p:grpSp>
      <p:grpSp>
        <p:nvGrpSpPr>
          <p:cNvPr id="73" name="Group 92"/>
          <p:cNvGrpSpPr>
            <a:grpSpLocks/>
          </p:cNvGrpSpPr>
          <p:nvPr/>
        </p:nvGrpSpPr>
        <p:grpSpPr bwMode="auto">
          <a:xfrm>
            <a:off x="801688" y="6208713"/>
            <a:ext cx="184150" cy="231775"/>
            <a:chOff x="505" y="3911"/>
            <a:chExt cx="116" cy="146"/>
          </a:xfrm>
        </p:grpSpPr>
        <p:sp>
          <p:nvSpPr>
            <p:cNvPr id="74" name="Rectangle 93"/>
            <p:cNvSpPr>
              <a:spLocks noChangeArrowheads="1"/>
            </p:cNvSpPr>
            <p:nvPr/>
          </p:nvSpPr>
          <p:spPr bwMode="auto">
            <a:xfrm rot="18300000">
              <a:off x="492" y="3922"/>
              <a:ext cx="145"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O</a:t>
              </a:r>
            </a:p>
          </p:txBody>
        </p:sp>
        <p:sp>
          <p:nvSpPr>
            <p:cNvPr id="75" name="Rectangle 94"/>
            <p:cNvSpPr>
              <a:spLocks noChangeArrowheads="1"/>
            </p:cNvSpPr>
            <p:nvPr/>
          </p:nvSpPr>
          <p:spPr bwMode="auto">
            <a:xfrm rot="18300000">
              <a:off x="490" y="3921"/>
              <a:ext cx="145"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O</a:t>
              </a:r>
            </a:p>
          </p:txBody>
        </p:sp>
      </p:grpSp>
      <p:grpSp>
        <p:nvGrpSpPr>
          <p:cNvPr id="76" name="Group 95"/>
          <p:cNvGrpSpPr>
            <a:grpSpLocks/>
          </p:cNvGrpSpPr>
          <p:nvPr/>
        </p:nvGrpSpPr>
        <p:grpSpPr bwMode="auto">
          <a:xfrm>
            <a:off x="812800" y="6173788"/>
            <a:ext cx="184150" cy="223837"/>
            <a:chOff x="512" y="3889"/>
            <a:chExt cx="116" cy="141"/>
          </a:xfrm>
        </p:grpSpPr>
        <p:sp>
          <p:nvSpPr>
            <p:cNvPr id="77" name="Rectangle 96"/>
            <p:cNvSpPr>
              <a:spLocks noChangeArrowheads="1"/>
            </p:cNvSpPr>
            <p:nvPr/>
          </p:nvSpPr>
          <p:spPr bwMode="auto">
            <a:xfrm rot="17760000">
              <a:off x="502" y="3904"/>
              <a:ext cx="138"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00"/>
                  </a:solidFill>
                </a:rPr>
                <a:t>L</a:t>
              </a:r>
            </a:p>
          </p:txBody>
        </p:sp>
        <p:sp>
          <p:nvSpPr>
            <p:cNvPr id="78" name="Rectangle 97"/>
            <p:cNvSpPr>
              <a:spLocks noChangeArrowheads="1"/>
            </p:cNvSpPr>
            <p:nvPr/>
          </p:nvSpPr>
          <p:spPr bwMode="auto">
            <a:xfrm rot="17760000">
              <a:off x="500" y="3901"/>
              <a:ext cx="138" cy="114"/>
            </a:xfrm>
            <a:prstGeom prst="rect">
              <a:avLst/>
            </a:prstGeom>
            <a:noFill/>
            <a:ln w="12700">
              <a:noFill/>
              <a:miter lim="800000"/>
              <a:headEnd/>
              <a:tailEnd/>
            </a:ln>
            <a:effectLst/>
          </p:spPr>
          <p:txBody>
            <a:bodyPr wrap="none" lIns="90488" tIns="44450" rIns="90488" bIns="44450">
              <a:spAutoFit/>
            </a:bodyPr>
            <a:lstStyle/>
            <a:p>
              <a:pPr>
                <a:defRPr/>
              </a:pPr>
              <a:r>
                <a:rPr lang="en-US" sz="600">
                  <a:solidFill>
                    <a:srgbClr val="000020"/>
                  </a:solidFill>
                </a:rPr>
                <a:t>L</a:t>
              </a:r>
            </a:p>
          </p:txBody>
        </p:sp>
      </p:grpSp>
      <p:sp>
        <p:nvSpPr>
          <p:cNvPr id="11266" name="Rectangle 2"/>
          <p:cNvSpPr>
            <a:spLocks noGrp="1" noChangeArrowheads="1"/>
          </p:cNvSpPr>
          <p:nvPr>
            <p:ph type="ctrTitle"/>
          </p:nvPr>
        </p:nvSpPr>
        <p:spPr>
          <a:xfrm>
            <a:off x="800100" y="361950"/>
            <a:ext cx="8115300" cy="1143000"/>
          </a:xfrm>
        </p:spPr>
        <p:txBody>
          <a:bodyPr/>
          <a:lstStyle>
            <a:lvl1pPr>
              <a:defRPr sz="6600"/>
            </a:lvl1pPr>
          </a:lstStyle>
          <a:p>
            <a:r>
              <a:rPr lang="en-US" smtClean="0"/>
              <a:t>Click to edit Master title style</a:t>
            </a:r>
            <a:endParaRPr lang="en-US"/>
          </a:p>
        </p:txBody>
      </p:sp>
      <p:sp>
        <p:nvSpPr>
          <p:cNvPr id="11371" name="Rectangle 107"/>
          <p:cNvSpPr>
            <a:spLocks noGrp="1" noChangeArrowheads="1"/>
          </p:cNvSpPr>
          <p:nvPr>
            <p:ph type="subTitle" idx="1"/>
          </p:nvPr>
        </p:nvSpPr>
        <p:spPr>
          <a:xfrm>
            <a:off x="857250" y="1943100"/>
            <a:ext cx="8058150" cy="2571750"/>
          </a:xfrm>
        </p:spPr>
        <p:txBody>
          <a:bodyPr/>
          <a:lstStyle>
            <a:lvl1pPr marL="0" indent="0" algn="ctr">
              <a:lnSpc>
                <a:spcPct val="85000"/>
              </a:lnSpc>
              <a:spcBef>
                <a:spcPct val="0"/>
              </a:spcBef>
              <a:buFont typeface="Monotype Sorts" pitchFamily="2" charset="2"/>
              <a:buNone/>
              <a:defRPr sz="6600">
                <a:solidFill>
                  <a:schemeClr val="folHlink"/>
                </a:solidFill>
              </a:defRPr>
            </a:lvl1pPr>
          </a:lstStyle>
          <a:p>
            <a:r>
              <a:rPr lang="en-US" smtClean="0"/>
              <a:t>Click to edit Master subtitle style</a:t>
            </a:r>
            <a:endParaRPr lang="en-US"/>
          </a:p>
        </p:txBody>
      </p:sp>
    </p:spTree>
    <p:extLst>
      <p:ext uri="{BB962C8B-B14F-4D97-AF65-F5344CB8AC3E}">
        <p14:creationId xmlns:p14="http://schemas.microsoft.com/office/powerpoint/2010/main" val="89131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02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419100"/>
            <a:ext cx="2047875"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419100"/>
            <a:ext cx="59912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9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15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914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809750"/>
            <a:ext cx="38957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809750"/>
            <a:ext cx="38957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783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040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52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7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32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01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0"/>
                <a:invGamma/>
              </a:schemeClr>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98500" y="419100"/>
            <a:ext cx="81915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9" name="Rectangle 5"/>
          <p:cNvSpPr>
            <a:spLocks noChangeArrowheads="1"/>
          </p:cNvSpPr>
          <p:nvPr/>
        </p:nvSpPr>
        <p:spPr bwMode="auto">
          <a:xfrm>
            <a:off x="762000" y="1657350"/>
            <a:ext cx="8115300" cy="130175"/>
          </a:xfrm>
          <a:prstGeom prst="rect">
            <a:avLst/>
          </a:prstGeom>
          <a:gradFill rotWithShape="0">
            <a:gsLst>
              <a:gs pos="0">
                <a:srgbClr val="FC0128">
                  <a:gamma/>
                  <a:shade val="0"/>
                  <a:invGamma/>
                </a:srgbClr>
              </a:gs>
              <a:gs pos="50000">
                <a:srgbClr val="FC0128"/>
              </a:gs>
              <a:gs pos="100000">
                <a:srgbClr val="FC0128">
                  <a:gamma/>
                  <a:shade val="0"/>
                  <a:invGamma/>
                </a:srgbClr>
              </a:gs>
            </a:gsLst>
            <a:lin ang="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134" name="Rectangle 110"/>
          <p:cNvSpPr>
            <a:spLocks noGrp="1" noChangeArrowheads="1"/>
          </p:cNvSpPr>
          <p:nvPr>
            <p:ph type="body" idx="1"/>
          </p:nvPr>
        </p:nvSpPr>
        <p:spPr bwMode="auto">
          <a:xfrm>
            <a:off x="876300" y="1809750"/>
            <a:ext cx="794385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4581" name="Picture 113" descr="C:\Crowl\Images\District-Council\UC-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800" y="165100"/>
            <a:ext cx="13589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b="1" i="1">
          <a:solidFill>
            <a:srgbClr val="FAFD00"/>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1"/>
        </a:buClr>
        <a:buSzPct val="75000"/>
        <a:buFont typeface="Monotype Sorts" pitchFamily="2" charset="2"/>
        <a:buChar char="l"/>
        <a:tabLst>
          <a:tab pos="7378700" algn="l"/>
        </a:tabLst>
        <a:defRPr sz="3200" b="1">
          <a:solidFill>
            <a:srgbClr val="FFFFFF"/>
          </a:solidFill>
          <a:effectLst>
            <a:outerShdw blurRad="38100" dist="38100" dir="2700000" algn="tl">
              <a:srgbClr val="000000"/>
            </a:outerShdw>
          </a:effectLst>
          <a:latin typeface="+mn-lt"/>
          <a:ea typeface="+mn-ea"/>
          <a:cs typeface="+mn-cs"/>
        </a:defRPr>
      </a:lvl1pPr>
      <a:lvl2pPr marL="800100" indent="-342900" algn="l" rtl="0" eaLnBrk="1" fontAlgn="base" hangingPunct="1">
        <a:spcBef>
          <a:spcPct val="20000"/>
        </a:spcBef>
        <a:spcAft>
          <a:spcPct val="0"/>
        </a:spcAft>
        <a:buClr>
          <a:schemeClr val="accent1"/>
        </a:buClr>
        <a:buSzPct val="75000"/>
        <a:buFont typeface="Monotype Sorts" pitchFamily="2" charset="2"/>
        <a:buChar char="l"/>
        <a:tabLst>
          <a:tab pos="7378700" algn="l"/>
        </a:tabLst>
        <a:defRPr sz="3200" b="1">
          <a:solidFill>
            <a:srgbClr val="FFFFFF"/>
          </a:solidFill>
          <a:effectLst>
            <a:outerShdw blurRad="38100" dist="38100" dir="2700000" algn="tl">
              <a:srgbClr val="000000"/>
            </a:outerShdw>
          </a:effectLst>
          <a:latin typeface="+mn-lt"/>
        </a:defRPr>
      </a:lvl2pPr>
      <a:lvl3pPr marL="1257300" indent="-342900" algn="l" rtl="0" eaLnBrk="1" fontAlgn="base" hangingPunct="1">
        <a:spcBef>
          <a:spcPct val="20000"/>
        </a:spcBef>
        <a:spcAft>
          <a:spcPct val="0"/>
        </a:spcAft>
        <a:buClr>
          <a:schemeClr val="accent1"/>
        </a:buClr>
        <a:buSzPct val="75000"/>
        <a:buFont typeface="Monotype Sorts" pitchFamily="2" charset="2"/>
        <a:buChar char="l"/>
        <a:tabLst>
          <a:tab pos="7378700" algn="l"/>
        </a:tabLst>
        <a:defRPr sz="3200" b="1">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tabLst>
          <a:tab pos="7378700" algn="l"/>
        </a:tabLst>
        <a:defRPr sz="2000">
          <a:solidFill>
            <a:schemeClr val="tx1"/>
          </a:solidFill>
          <a:latin typeface="+mn-lt"/>
        </a:defRPr>
      </a:lvl4pPr>
      <a:lvl5pPr marL="2057400" indent="-228600" algn="l" rtl="0" eaLnBrk="1" fontAlgn="base" hangingPunct="1">
        <a:spcBef>
          <a:spcPct val="20000"/>
        </a:spcBef>
        <a:spcAft>
          <a:spcPct val="0"/>
        </a:spcAft>
        <a:buChar char="»"/>
        <a:tabLst>
          <a:tab pos="7378700" algn="l"/>
        </a:tabLst>
        <a:defRPr sz="2000">
          <a:solidFill>
            <a:schemeClr val="tx1"/>
          </a:solidFill>
          <a:latin typeface="+mn-lt"/>
        </a:defRPr>
      </a:lvl5pPr>
      <a:lvl6pPr marL="2514600" indent="-228600" algn="l" rtl="0" eaLnBrk="1" fontAlgn="base" hangingPunct="1">
        <a:spcBef>
          <a:spcPct val="20000"/>
        </a:spcBef>
        <a:spcAft>
          <a:spcPct val="0"/>
        </a:spcAft>
        <a:buChar char="»"/>
        <a:tabLst>
          <a:tab pos="7378700" algn="l"/>
        </a:tabLst>
        <a:defRPr sz="2000">
          <a:solidFill>
            <a:schemeClr val="tx1"/>
          </a:solidFill>
          <a:latin typeface="+mn-lt"/>
        </a:defRPr>
      </a:lvl6pPr>
      <a:lvl7pPr marL="2971800" indent="-228600" algn="l" rtl="0" eaLnBrk="1" fontAlgn="base" hangingPunct="1">
        <a:spcBef>
          <a:spcPct val="20000"/>
        </a:spcBef>
        <a:spcAft>
          <a:spcPct val="0"/>
        </a:spcAft>
        <a:buChar char="»"/>
        <a:tabLst>
          <a:tab pos="7378700" algn="l"/>
        </a:tabLst>
        <a:defRPr sz="2000">
          <a:solidFill>
            <a:schemeClr val="tx1"/>
          </a:solidFill>
          <a:latin typeface="+mn-lt"/>
        </a:defRPr>
      </a:lvl7pPr>
      <a:lvl8pPr marL="3429000" indent="-228600" algn="l" rtl="0" eaLnBrk="1" fontAlgn="base" hangingPunct="1">
        <a:spcBef>
          <a:spcPct val="20000"/>
        </a:spcBef>
        <a:spcAft>
          <a:spcPct val="0"/>
        </a:spcAft>
        <a:buChar char="»"/>
        <a:tabLst>
          <a:tab pos="7378700" algn="l"/>
        </a:tabLst>
        <a:defRPr sz="2000">
          <a:solidFill>
            <a:schemeClr val="tx1"/>
          </a:solidFill>
          <a:latin typeface="+mn-lt"/>
        </a:defRPr>
      </a:lvl8pPr>
      <a:lvl9pPr marL="3886200" indent="-228600" algn="l" rtl="0" eaLnBrk="1" fontAlgn="base" hangingPunct="1">
        <a:spcBef>
          <a:spcPct val="20000"/>
        </a:spcBef>
        <a:spcAft>
          <a:spcPct val="0"/>
        </a:spcAft>
        <a:buChar char="»"/>
        <a:tabLst>
          <a:tab pos="737870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36600" y="152400"/>
            <a:ext cx="8191500" cy="1181100"/>
          </a:xfrm>
          <a:effectLst>
            <a:outerShdw dist="107763" dir="2700000" algn="ctr" rotWithShape="0">
              <a:schemeClr val="bg2"/>
            </a:outerShdw>
          </a:effectLst>
        </p:spPr>
        <p:txBody>
          <a:bodyPr/>
          <a:lstStyle/>
          <a:p>
            <a:pPr>
              <a:defRPr/>
            </a:pPr>
            <a:r>
              <a:rPr lang="en-US" dirty="0" smtClean="0"/>
              <a:t>Welcome!</a:t>
            </a:r>
            <a:endParaRPr lang="en-US" dirty="0" smtClean="0">
              <a:solidFill>
                <a:schemeClr val="accent1"/>
              </a:solidFill>
            </a:endParaRPr>
          </a:p>
        </p:txBody>
      </p:sp>
      <p:sp>
        <p:nvSpPr>
          <p:cNvPr id="6152" name="Text Box 8"/>
          <p:cNvSpPr txBox="1">
            <a:spLocks noChangeArrowheads="1"/>
          </p:cNvSpPr>
          <p:nvPr/>
        </p:nvSpPr>
        <p:spPr bwMode="auto">
          <a:xfrm>
            <a:off x="438150" y="2911475"/>
            <a:ext cx="8153400" cy="884238"/>
          </a:xfrm>
          <a:prstGeom prst="rect">
            <a:avLst/>
          </a:prstGeom>
          <a:noFill/>
          <a:ln w="12700">
            <a:noFill/>
            <a:miter lim="800000"/>
            <a:headEnd/>
            <a:tailEnd/>
          </a:ln>
          <a:effectLst/>
        </p:spPr>
        <p:txBody>
          <a:bodyPr>
            <a:spAutoFit/>
          </a:bodyPr>
          <a:lstStyle/>
          <a:p>
            <a:pPr algn="ctr">
              <a:defRPr/>
            </a:pPr>
            <a:r>
              <a:rPr lang="en-US" sz="2800">
                <a:solidFill>
                  <a:schemeClr val="tx1"/>
                </a:solidFill>
              </a:rPr>
              <a:t>Make yourself comfortable.</a:t>
            </a:r>
            <a:endParaRPr lang="en-US" sz="3200">
              <a:solidFill>
                <a:schemeClr val="tx1"/>
              </a:solidFill>
            </a:endParaRPr>
          </a:p>
          <a:p>
            <a:pPr algn="ctr">
              <a:defRPr/>
            </a:pPr>
            <a:r>
              <a:rPr lang="en-US">
                <a:solidFill>
                  <a:schemeClr val="tx1"/>
                </a:solidFill>
              </a:rPr>
              <a:t>We will start soon.</a:t>
            </a:r>
            <a:endParaRPr lang="en-US">
              <a:effectLst>
                <a:outerShdw blurRad="38100" dist="38100" dir="2700000" algn="tl">
                  <a:srgbClr val="000000"/>
                </a:outerShdw>
              </a:effectLst>
            </a:endParaRPr>
          </a:p>
        </p:txBody>
      </p:sp>
      <p:sp>
        <p:nvSpPr>
          <p:cNvPr id="2" name="Content Placeholder 1"/>
          <p:cNvSpPr>
            <a:spLocks noGrp="1"/>
          </p:cNvSpPr>
          <p:nvPr>
            <p:ph idx="1"/>
          </p:nvPr>
        </p:nvSpPr>
        <p:spPr/>
        <p:txBody>
          <a:bodyPr/>
          <a:lstStyle/>
          <a:p>
            <a:pPr>
              <a:lnSpc>
                <a:spcPct val="90000"/>
              </a:lnSpc>
              <a:defRPr/>
            </a:pPr>
            <a:endParaRPr lang="en-US" sz="2800" dirty="0" smtClean="0"/>
          </a:p>
        </p:txBody>
      </p:sp>
      <p:sp>
        <p:nvSpPr>
          <p:cNvPr id="3" name="TextBox 2"/>
          <p:cNvSpPr txBox="1"/>
          <p:nvPr/>
        </p:nvSpPr>
        <p:spPr>
          <a:xfrm>
            <a:off x="4366727" y="4935894"/>
            <a:ext cx="4460032" cy="1569660"/>
          </a:xfrm>
          <a:prstGeom prst="rect">
            <a:avLst/>
          </a:prstGeom>
          <a:noFill/>
        </p:spPr>
        <p:txBody>
          <a:bodyPr wrap="square" rtlCol="0">
            <a:spAutoFit/>
          </a:bodyPr>
          <a:lstStyle/>
          <a:p>
            <a:pPr algn="r"/>
            <a:r>
              <a:rPr lang="en-US" dirty="0" smtClean="0"/>
              <a:t>Rick Cordray</a:t>
            </a:r>
          </a:p>
          <a:p>
            <a:pPr algn="r"/>
            <a:r>
              <a:rPr lang="en-US" dirty="0" smtClean="0"/>
              <a:t>Unit Commissioner</a:t>
            </a:r>
          </a:p>
          <a:p>
            <a:pPr algn="r"/>
            <a:r>
              <a:rPr lang="en-US" dirty="0" smtClean="0"/>
              <a:t>North Lakes District</a:t>
            </a:r>
          </a:p>
          <a:p>
            <a:pPr algn="r"/>
            <a:r>
              <a:rPr lang="en-US" dirty="0" smtClean="0"/>
              <a:t>rick@cordray.org</a:t>
            </a:r>
            <a:endParaRPr lang="en-US" dirty="0"/>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Commissioner Reality</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bwMode="auto">
          <a:xfrm>
            <a:off x="2808514" y="2192694"/>
            <a:ext cx="5551716" cy="3284375"/>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5" name="TextBox 4"/>
          <p:cNvSpPr txBox="1"/>
          <p:nvPr/>
        </p:nvSpPr>
        <p:spPr>
          <a:xfrm>
            <a:off x="1101012" y="2258008"/>
            <a:ext cx="1464906" cy="830997"/>
          </a:xfrm>
          <a:prstGeom prst="rect">
            <a:avLst/>
          </a:prstGeom>
          <a:noFill/>
        </p:spPr>
        <p:txBody>
          <a:bodyPr wrap="square" rtlCol="0">
            <a:spAutoFit/>
          </a:bodyPr>
          <a:lstStyle/>
          <a:p>
            <a:r>
              <a:rPr lang="en-US" dirty="0" smtClean="0"/>
              <a:t>Very Effective!</a:t>
            </a:r>
            <a:endParaRPr lang="en-US" dirty="0"/>
          </a:p>
        </p:txBody>
      </p:sp>
      <p:sp>
        <p:nvSpPr>
          <p:cNvPr id="6" name="TextBox 5"/>
          <p:cNvSpPr txBox="1"/>
          <p:nvPr/>
        </p:nvSpPr>
        <p:spPr>
          <a:xfrm>
            <a:off x="951723" y="4646072"/>
            <a:ext cx="1978089" cy="830997"/>
          </a:xfrm>
          <a:prstGeom prst="rect">
            <a:avLst/>
          </a:prstGeom>
          <a:noFill/>
        </p:spPr>
        <p:txBody>
          <a:bodyPr wrap="square" rtlCol="0">
            <a:spAutoFit/>
          </a:bodyPr>
          <a:lstStyle/>
          <a:p>
            <a:r>
              <a:rPr lang="en-US" dirty="0" smtClean="0"/>
              <a:t>Not Very Effective </a:t>
            </a:r>
            <a:r>
              <a:rPr lang="en-US" dirty="0" smtClean="0">
                <a:sym typeface="Wingdings" pitchFamily="2" charset="2"/>
              </a:rPr>
              <a:t></a:t>
            </a:r>
            <a:endParaRPr lang="en-US" dirty="0"/>
          </a:p>
        </p:txBody>
      </p:sp>
      <p:sp>
        <p:nvSpPr>
          <p:cNvPr id="7" name="TextBox 6"/>
          <p:cNvSpPr txBox="1"/>
          <p:nvPr/>
        </p:nvSpPr>
        <p:spPr>
          <a:xfrm>
            <a:off x="2220686" y="5635689"/>
            <a:ext cx="1819469" cy="830997"/>
          </a:xfrm>
          <a:prstGeom prst="rect">
            <a:avLst/>
          </a:prstGeom>
          <a:noFill/>
        </p:spPr>
        <p:txBody>
          <a:bodyPr wrap="square" rtlCol="0">
            <a:spAutoFit/>
          </a:bodyPr>
          <a:lstStyle/>
          <a:p>
            <a:r>
              <a:rPr lang="en-US" dirty="0" smtClean="0"/>
              <a:t>Good At Something</a:t>
            </a:r>
            <a:endParaRPr lang="en-US" dirty="0"/>
          </a:p>
        </p:txBody>
      </p:sp>
      <p:sp>
        <p:nvSpPr>
          <p:cNvPr id="8" name="TextBox 7"/>
          <p:cNvSpPr txBox="1"/>
          <p:nvPr/>
        </p:nvSpPr>
        <p:spPr>
          <a:xfrm>
            <a:off x="6851779" y="5635689"/>
            <a:ext cx="1819469" cy="830997"/>
          </a:xfrm>
          <a:prstGeom prst="rect">
            <a:avLst/>
          </a:prstGeom>
          <a:noFill/>
        </p:spPr>
        <p:txBody>
          <a:bodyPr wrap="square" rtlCol="0">
            <a:spAutoFit/>
          </a:bodyPr>
          <a:lstStyle/>
          <a:p>
            <a:r>
              <a:rPr lang="en-US" dirty="0" smtClean="0"/>
              <a:t>Great at Everything!</a:t>
            </a:r>
            <a:endParaRPr lang="en-US" dirty="0"/>
          </a:p>
        </p:txBody>
      </p:sp>
      <p:sp>
        <p:nvSpPr>
          <p:cNvPr id="10" name="Oval 9"/>
          <p:cNvSpPr/>
          <p:nvPr/>
        </p:nvSpPr>
        <p:spPr bwMode="auto">
          <a:xfrm>
            <a:off x="3130420" y="2421577"/>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1" name="Oval 10"/>
          <p:cNvSpPr/>
          <p:nvPr/>
        </p:nvSpPr>
        <p:spPr bwMode="auto">
          <a:xfrm>
            <a:off x="5022979" y="2907344"/>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2" name="Oval 11"/>
          <p:cNvSpPr/>
          <p:nvPr/>
        </p:nvSpPr>
        <p:spPr bwMode="auto">
          <a:xfrm>
            <a:off x="5200261" y="4155232"/>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3" name="Oval 12"/>
          <p:cNvSpPr/>
          <p:nvPr/>
        </p:nvSpPr>
        <p:spPr bwMode="auto">
          <a:xfrm>
            <a:off x="3195734" y="4895458"/>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4" name="Oval 13"/>
          <p:cNvSpPr/>
          <p:nvPr/>
        </p:nvSpPr>
        <p:spPr bwMode="auto">
          <a:xfrm>
            <a:off x="4315408" y="3973571"/>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5" name="Oval 14"/>
          <p:cNvSpPr/>
          <p:nvPr/>
        </p:nvSpPr>
        <p:spPr bwMode="auto">
          <a:xfrm>
            <a:off x="5738328" y="3253845"/>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6" name="Oval 15"/>
          <p:cNvSpPr/>
          <p:nvPr/>
        </p:nvSpPr>
        <p:spPr bwMode="auto">
          <a:xfrm>
            <a:off x="5551715" y="3791910"/>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7" name="Oval 16"/>
          <p:cNvSpPr/>
          <p:nvPr/>
        </p:nvSpPr>
        <p:spPr bwMode="auto">
          <a:xfrm>
            <a:off x="6763138" y="2649830"/>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8" name="Oval 17"/>
          <p:cNvSpPr/>
          <p:nvPr/>
        </p:nvSpPr>
        <p:spPr bwMode="auto">
          <a:xfrm>
            <a:off x="7761513" y="2446968"/>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19" name="Oval 18"/>
          <p:cNvSpPr/>
          <p:nvPr/>
        </p:nvSpPr>
        <p:spPr bwMode="auto">
          <a:xfrm>
            <a:off x="7165910" y="3435505"/>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0" name="Oval 19"/>
          <p:cNvSpPr/>
          <p:nvPr/>
        </p:nvSpPr>
        <p:spPr bwMode="auto">
          <a:xfrm>
            <a:off x="7829939" y="4895458"/>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1" name="Oval 20"/>
          <p:cNvSpPr/>
          <p:nvPr/>
        </p:nvSpPr>
        <p:spPr bwMode="auto">
          <a:xfrm>
            <a:off x="3528525" y="3072184"/>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2" name="Oval 21"/>
          <p:cNvSpPr/>
          <p:nvPr/>
        </p:nvSpPr>
        <p:spPr bwMode="auto">
          <a:xfrm>
            <a:off x="6329265" y="4464411"/>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3" name="Oval 22"/>
          <p:cNvSpPr/>
          <p:nvPr/>
        </p:nvSpPr>
        <p:spPr bwMode="auto">
          <a:xfrm>
            <a:off x="3618722" y="3882740"/>
            <a:ext cx="177282" cy="181661"/>
          </a:xfrm>
          <a:prstGeom prst="ellipse">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253706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Commissioners</a:t>
            </a:r>
            <a:endParaRPr lang="en-US" dirty="0"/>
          </a:p>
        </p:txBody>
      </p:sp>
      <p:sp>
        <p:nvSpPr>
          <p:cNvPr id="3" name="Content Placeholder 2"/>
          <p:cNvSpPr>
            <a:spLocks noGrp="1"/>
          </p:cNvSpPr>
          <p:nvPr>
            <p:ph idx="1"/>
          </p:nvPr>
        </p:nvSpPr>
        <p:spPr/>
        <p:txBody>
          <a:bodyPr/>
          <a:lstStyle/>
          <a:p>
            <a:r>
              <a:rPr lang="en-US" sz="2800" dirty="0" smtClean="0"/>
              <a:t>The bad news is</a:t>
            </a:r>
          </a:p>
          <a:p>
            <a:pPr lvl="1"/>
            <a:r>
              <a:rPr lang="en-US" sz="2800" dirty="0" smtClean="0"/>
              <a:t>Commissioners need oversight – the job is too important to leave to chance by just finding experienced people (if you can!) and trusting them</a:t>
            </a:r>
          </a:p>
          <a:p>
            <a:r>
              <a:rPr lang="en-US" sz="2800" dirty="0" smtClean="0"/>
              <a:t>The good news is</a:t>
            </a:r>
          </a:p>
          <a:p>
            <a:pPr lvl="1"/>
            <a:r>
              <a:rPr lang="en-US" sz="2800" dirty="0" smtClean="0"/>
              <a:t>Great experience is not a predictor of commissioner success – new Scouters can be successful as commissioners</a:t>
            </a:r>
            <a:endParaRPr lang="en-US" sz="2800" dirty="0"/>
          </a:p>
        </p:txBody>
      </p:sp>
    </p:spTree>
    <p:extLst>
      <p:ext uri="{BB962C8B-B14F-4D97-AF65-F5344CB8AC3E}">
        <p14:creationId xmlns:p14="http://schemas.microsoft.com/office/powerpoint/2010/main" val="2140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Recruiting New Commissioners</a:t>
            </a:r>
            <a:endParaRPr lang="en-US" dirty="0"/>
          </a:p>
        </p:txBody>
      </p:sp>
      <p:sp>
        <p:nvSpPr>
          <p:cNvPr id="3" name="Content Placeholder 2"/>
          <p:cNvSpPr>
            <a:spLocks noGrp="1"/>
          </p:cNvSpPr>
          <p:nvPr>
            <p:ph idx="1"/>
          </p:nvPr>
        </p:nvSpPr>
        <p:spPr/>
        <p:txBody>
          <a:bodyPr/>
          <a:lstStyle/>
          <a:p>
            <a:r>
              <a:rPr lang="en-US" dirty="0" smtClean="0"/>
              <a:t>Who’s a candidate – what do we look for?</a:t>
            </a:r>
          </a:p>
          <a:p>
            <a:pPr lvl="1"/>
            <a:r>
              <a:rPr lang="en-US" dirty="0" smtClean="0"/>
              <a:t>Warm bodies?</a:t>
            </a:r>
          </a:p>
          <a:p>
            <a:pPr lvl="1"/>
            <a:r>
              <a:rPr lang="en-US" dirty="0" smtClean="0"/>
              <a:t>Experience?</a:t>
            </a:r>
          </a:p>
          <a:p>
            <a:pPr lvl="1"/>
            <a:r>
              <a:rPr lang="en-US" dirty="0" smtClean="0"/>
              <a:t>Existing relationship with units?</a:t>
            </a:r>
          </a:p>
          <a:p>
            <a:pPr lvl="1"/>
            <a:r>
              <a:rPr lang="en-US" dirty="0" smtClean="0"/>
              <a:t>Looking for a place to show off their knots?</a:t>
            </a:r>
            <a:endParaRPr lang="en-US" dirty="0"/>
          </a:p>
        </p:txBody>
      </p:sp>
    </p:spTree>
    <p:extLst>
      <p:ext uri="{BB962C8B-B14F-4D97-AF65-F5344CB8AC3E}">
        <p14:creationId xmlns:p14="http://schemas.microsoft.com/office/powerpoint/2010/main" val="3880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Thoughts</a:t>
            </a:r>
            <a:endParaRPr lang="en-US" dirty="0"/>
          </a:p>
        </p:txBody>
      </p:sp>
      <p:sp>
        <p:nvSpPr>
          <p:cNvPr id="3" name="Content Placeholder 2"/>
          <p:cNvSpPr>
            <a:spLocks noGrp="1"/>
          </p:cNvSpPr>
          <p:nvPr>
            <p:ph idx="1"/>
          </p:nvPr>
        </p:nvSpPr>
        <p:spPr/>
        <p:txBody>
          <a:bodyPr/>
          <a:lstStyle/>
          <a:p>
            <a:r>
              <a:rPr lang="en-US" dirty="0" smtClean="0"/>
              <a:t>Recruit for retention</a:t>
            </a:r>
          </a:p>
          <a:p>
            <a:pPr lvl="1"/>
            <a:r>
              <a:rPr lang="en-US" dirty="0" smtClean="0"/>
              <a:t>What makes people accept?</a:t>
            </a:r>
          </a:p>
          <a:p>
            <a:pPr lvl="1"/>
            <a:r>
              <a:rPr lang="en-US" dirty="0" smtClean="0"/>
              <a:t>What makes people continue?</a:t>
            </a:r>
          </a:p>
          <a:p>
            <a:pPr lvl="1"/>
            <a:r>
              <a:rPr lang="en-US" dirty="0" smtClean="0"/>
              <a:t>What makes people stay?</a:t>
            </a:r>
            <a:endParaRPr lang="en-US" dirty="0"/>
          </a:p>
        </p:txBody>
      </p:sp>
    </p:spTree>
    <p:extLst>
      <p:ext uri="{BB962C8B-B14F-4D97-AF65-F5344CB8AC3E}">
        <p14:creationId xmlns:p14="http://schemas.microsoft.com/office/powerpoint/2010/main" val="108999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Accept?</a:t>
            </a:r>
            <a:endParaRPr lang="en-US" dirty="0"/>
          </a:p>
        </p:txBody>
      </p:sp>
      <p:sp>
        <p:nvSpPr>
          <p:cNvPr id="3" name="Content Placeholder 2"/>
          <p:cNvSpPr>
            <a:spLocks noGrp="1"/>
          </p:cNvSpPr>
          <p:nvPr>
            <p:ph idx="1"/>
          </p:nvPr>
        </p:nvSpPr>
        <p:spPr/>
        <p:txBody>
          <a:bodyPr/>
          <a:lstStyle/>
          <a:p>
            <a:r>
              <a:rPr lang="en-US" dirty="0" smtClean="0"/>
              <a:t>Challenge</a:t>
            </a:r>
          </a:p>
          <a:p>
            <a:pPr lvl="1"/>
            <a:r>
              <a:rPr lang="en-US" dirty="0" smtClean="0"/>
              <a:t>But not too scary</a:t>
            </a:r>
          </a:p>
          <a:p>
            <a:r>
              <a:rPr lang="en-US" dirty="0" smtClean="0"/>
              <a:t>Responsibility</a:t>
            </a:r>
          </a:p>
          <a:p>
            <a:pPr lvl="1"/>
            <a:r>
              <a:rPr lang="en-US" dirty="0" smtClean="0"/>
              <a:t>But a safety net</a:t>
            </a:r>
          </a:p>
          <a:p>
            <a:r>
              <a:rPr lang="en-US" dirty="0" smtClean="0"/>
              <a:t>Reasonable time demands</a:t>
            </a:r>
          </a:p>
          <a:p>
            <a:r>
              <a:rPr lang="en-US" dirty="0" smtClean="0"/>
              <a:t>Support – not going at it alone</a:t>
            </a:r>
          </a:p>
          <a:p>
            <a:r>
              <a:rPr lang="en-US" dirty="0" smtClean="0"/>
              <a:t>Asked by a friend</a:t>
            </a:r>
            <a:endParaRPr lang="en-US" dirty="0"/>
          </a:p>
        </p:txBody>
      </p:sp>
    </p:spTree>
    <p:extLst>
      <p:ext uri="{BB962C8B-B14F-4D97-AF65-F5344CB8AC3E}">
        <p14:creationId xmlns:p14="http://schemas.microsoft.com/office/powerpoint/2010/main" val="4525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Continue?</a:t>
            </a:r>
            <a:endParaRPr lang="en-US" dirty="0"/>
          </a:p>
        </p:txBody>
      </p:sp>
      <p:sp>
        <p:nvSpPr>
          <p:cNvPr id="3" name="Content Placeholder 2"/>
          <p:cNvSpPr>
            <a:spLocks noGrp="1"/>
          </p:cNvSpPr>
          <p:nvPr>
            <p:ph idx="1"/>
          </p:nvPr>
        </p:nvSpPr>
        <p:spPr/>
        <p:txBody>
          <a:bodyPr/>
          <a:lstStyle/>
          <a:p>
            <a:r>
              <a:rPr lang="en-US" dirty="0" smtClean="0"/>
              <a:t>Not oversold</a:t>
            </a:r>
          </a:p>
          <a:p>
            <a:pPr lvl="1"/>
            <a:r>
              <a:rPr lang="en-US" dirty="0" smtClean="0"/>
              <a:t>Job is as advertised</a:t>
            </a:r>
          </a:p>
          <a:p>
            <a:r>
              <a:rPr lang="en-US" dirty="0" smtClean="0"/>
              <a:t>Progress</a:t>
            </a:r>
          </a:p>
          <a:p>
            <a:pPr lvl="1"/>
            <a:r>
              <a:rPr lang="en-US" dirty="0" smtClean="0"/>
              <a:t>Training happens, helps</a:t>
            </a:r>
          </a:p>
          <a:p>
            <a:pPr lvl="1"/>
            <a:r>
              <a:rPr lang="en-US" dirty="0" smtClean="0"/>
              <a:t>Units improve</a:t>
            </a:r>
          </a:p>
          <a:p>
            <a:r>
              <a:rPr lang="en-US" dirty="0" smtClean="0"/>
              <a:t>Find more friends</a:t>
            </a:r>
            <a:endParaRPr lang="en-US" dirty="0"/>
          </a:p>
        </p:txBody>
      </p:sp>
    </p:spTree>
    <p:extLst>
      <p:ext uri="{BB962C8B-B14F-4D97-AF65-F5344CB8AC3E}">
        <p14:creationId xmlns:p14="http://schemas.microsoft.com/office/powerpoint/2010/main" val="293083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Stay At It?</a:t>
            </a:r>
            <a:endParaRPr lang="en-US" dirty="0"/>
          </a:p>
        </p:txBody>
      </p:sp>
      <p:sp>
        <p:nvSpPr>
          <p:cNvPr id="3" name="Content Placeholder 2"/>
          <p:cNvSpPr>
            <a:spLocks noGrp="1"/>
          </p:cNvSpPr>
          <p:nvPr>
            <p:ph idx="1"/>
          </p:nvPr>
        </p:nvSpPr>
        <p:spPr/>
        <p:txBody>
          <a:bodyPr/>
          <a:lstStyle/>
          <a:p>
            <a:r>
              <a:rPr lang="en-US" dirty="0" smtClean="0"/>
              <a:t>Rewarding</a:t>
            </a:r>
          </a:p>
          <a:p>
            <a:pPr lvl="1"/>
            <a:r>
              <a:rPr lang="en-US" dirty="0" smtClean="0"/>
              <a:t>Unit service works</a:t>
            </a:r>
          </a:p>
          <a:p>
            <a:r>
              <a:rPr lang="en-US" dirty="0" smtClean="0"/>
              <a:t>Expanding horizons</a:t>
            </a:r>
          </a:p>
          <a:p>
            <a:pPr lvl="1"/>
            <a:r>
              <a:rPr lang="en-US" dirty="0" smtClean="0"/>
              <a:t>Can see the bigger picture</a:t>
            </a:r>
          </a:p>
          <a:p>
            <a:r>
              <a:rPr lang="en-US" dirty="0" smtClean="0"/>
              <a:t>More efficient with more experience</a:t>
            </a:r>
          </a:p>
          <a:p>
            <a:r>
              <a:rPr lang="en-US" dirty="0" smtClean="0"/>
              <a:t>District and unit </a:t>
            </a:r>
            <a:r>
              <a:rPr lang="en-US" dirty="0" smtClean="0"/>
              <a:t>friends</a:t>
            </a:r>
          </a:p>
        </p:txBody>
      </p:sp>
    </p:spTree>
    <p:extLst>
      <p:ext uri="{BB962C8B-B14F-4D97-AF65-F5344CB8AC3E}">
        <p14:creationId xmlns:p14="http://schemas.microsoft.com/office/powerpoint/2010/main" val="36270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Recruit</a:t>
            </a:r>
            <a:r>
              <a:rPr lang="en-US" baseline="0" dirty="0" smtClean="0"/>
              <a:t> - </a:t>
            </a:r>
            <a:r>
              <a:rPr lang="en-US" dirty="0" smtClean="0"/>
              <a:t>Our Textbook</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611" y="1558214"/>
            <a:ext cx="3593910" cy="465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24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Methods for</a:t>
            </a:r>
            <a:r>
              <a:rPr lang="en-US" baseline="0" dirty="0" smtClean="0"/>
              <a:t> Recruiting – Textbook Approach</a:t>
            </a:r>
            <a:endParaRPr lang="en-US" dirty="0"/>
          </a:p>
        </p:txBody>
      </p:sp>
      <p:sp>
        <p:nvSpPr>
          <p:cNvPr id="3" name="Content Placeholder 2"/>
          <p:cNvSpPr>
            <a:spLocks noGrp="1"/>
          </p:cNvSpPr>
          <p:nvPr>
            <p:ph idx="1"/>
          </p:nvPr>
        </p:nvSpPr>
        <p:spPr/>
        <p:txBody>
          <a:bodyPr/>
          <a:lstStyle/>
          <a:p>
            <a:r>
              <a:rPr lang="en-US" sz="2800" dirty="0" smtClean="0"/>
              <a:t>Determine what commissioner positions are needed.</a:t>
            </a:r>
          </a:p>
          <a:p>
            <a:r>
              <a:rPr lang="en-US" sz="2800" dirty="0" smtClean="0"/>
              <a:t>Determine </a:t>
            </a:r>
            <a:r>
              <a:rPr lang="en-US" sz="2800" dirty="0"/>
              <a:t>the best prospects for the position.</a:t>
            </a:r>
          </a:p>
          <a:p>
            <a:r>
              <a:rPr lang="en-US" sz="2800" dirty="0"/>
              <a:t>Research the prospects at the top of your list.</a:t>
            </a:r>
          </a:p>
          <a:p>
            <a:r>
              <a:rPr lang="en-US" sz="2800" dirty="0"/>
              <a:t>Make an appointment.</a:t>
            </a:r>
          </a:p>
          <a:p>
            <a:r>
              <a:rPr lang="en-US" sz="2800" dirty="0"/>
              <a:t>Make the sale.</a:t>
            </a:r>
          </a:p>
          <a:p>
            <a:r>
              <a:rPr lang="en-US" sz="2800" dirty="0"/>
              <a:t>Ask for a commitment.</a:t>
            </a:r>
          </a:p>
          <a:p>
            <a:r>
              <a:rPr lang="en-US" sz="2800" dirty="0" smtClean="0"/>
              <a:t>Have a </a:t>
            </a:r>
            <a:r>
              <a:rPr lang="en-US" sz="2800" dirty="0" err="1" smtClean="0"/>
              <a:t>fall-back</a:t>
            </a:r>
            <a:r>
              <a:rPr lang="en-US" sz="2800" dirty="0" smtClean="0"/>
              <a:t> position in mind.</a:t>
            </a:r>
          </a:p>
          <a:p>
            <a:r>
              <a:rPr lang="en-US" sz="2800" dirty="0" smtClean="0"/>
              <a:t>Follow </a:t>
            </a:r>
            <a:r>
              <a:rPr lang="en-US" sz="2800" dirty="0"/>
              <a:t>up</a:t>
            </a:r>
            <a:r>
              <a:rPr lang="en-US" sz="2800" dirty="0" smtClean="0"/>
              <a:t>.</a:t>
            </a:r>
          </a:p>
        </p:txBody>
      </p:sp>
    </p:spTree>
    <p:extLst>
      <p:ext uri="{BB962C8B-B14F-4D97-AF65-F5344CB8AC3E}">
        <p14:creationId xmlns:p14="http://schemas.microsoft.com/office/powerpoint/2010/main" val="120221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a:t>
            </a:r>
            <a:r>
              <a:rPr lang="en-US" baseline="0" dirty="0" smtClean="0"/>
              <a:t> for Exceptions</a:t>
            </a:r>
            <a:endParaRPr lang="en-US" dirty="0"/>
          </a:p>
        </p:txBody>
      </p:sp>
      <p:cxnSp>
        <p:nvCxnSpPr>
          <p:cNvPr id="5" name="Straight Arrow Connector 4"/>
          <p:cNvCxnSpPr/>
          <p:nvPr/>
        </p:nvCxnSpPr>
        <p:spPr bwMode="auto">
          <a:xfrm>
            <a:off x="1296955" y="2684783"/>
            <a:ext cx="1119674" cy="933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6" name="TextBox 5"/>
          <p:cNvSpPr txBox="1"/>
          <p:nvPr/>
        </p:nvSpPr>
        <p:spPr>
          <a:xfrm>
            <a:off x="718457" y="2472612"/>
            <a:ext cx="399335" cy="461665"/>
          </a:xfrm>
          <a:prstGeom prst="rect">
            <a:avLst/>
          </a:prstGeom>
          <a:noFill/>
        </p:spPr>
        <p:txBody>
          <a:bodyPr wrap="square" rtlCol="0">
            <a:spAutoFit/>
          </a:bodyPr>
          <a:lstStyle/>
          <a:p>
            <a:r>
              <a:rPr lang="en-US" dirty="0" smtClean="0"/>
              <a:t>A</a:t>
            </a:r>
            <a:endParaRPr lang="en-US" dirty="0"/>
          </a:p>
        </p:txBody>
      </p:sp>
      <p:cxnSp>
        <p:nvCxnSpPr>
          <p:cNvPr id="7" name="Straight Arrow Connector 6"/>
          <p:cNvCxnSpPr/>
          <p:nvPr/>
        </p:nvCxnSpPr>
        <p:spPr bwMode="auto">
          <a:xfrm>
            <a:off x="3147527" y="2698778"/>
            <a:ext cx="1119674" cy="933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 name="TextBox 7"/>
          <p:cNvSpPr txBox="1"/>
          <p:nvPr/>
        </p:nvSpPr>
        <p:spPr>
          <a:xfrm>
            <a:off x="2569029" y="2486607"/>
            <a:ext cx="399335" cy="461665"/>
          </a:xfrm>
          <a:prstGeom prst="rect">
            <a:avLst/>
          </a:prstGeom>
          <a:noFill/>
        </p:spPr>
        <p:txBody>
          <a:bodyPr wrap="square" rtlCol="0">
            <a:spAutoFit/>
          </a:bodyPr>
          <a:lstStyle/>
          <a:p>
            <a:r>
              <a:rPr lang="en-US" dirty="0" smtClean="0"/>
              <a:t>B</a:t>
            </a:r>
            <a:endParaRPr lang="en-US" dirty="0"/>
          </a:p>
        </p:txBody>
      </p:sp>
      <p:cxnSp>
        <p:nvCxnSpPr>
          <p:cNvPr id="9" name="Straight Arrow Connector 8"/>
          <p:cNvCxnSpPr/>
          <p:nvPr/>
        </p:nvCxnSpPr>
        <p:spPr bwMode="auto">
          <a:xfrm>
            <a:off x="4957665" y="2708108"/>
            <a:ext cx="1119674" cy="933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0" name="TextBox 9"/>
          <p:cNvSpPr txBox="1"/>
          <p:nvPr/>
        </p:nvSpPr>
        <p:spPr>
          <a:xfrm>
            <a:off x="4379167" y="2495937"/>
            <a:ext cx="399335" cy="461665"/>
          </a:xfrm>
          <a:prstGeom prst="rect">
            <a:avLst/>
          </a:prstGeom>
          <a:noFill/>
        </p:spPr>
        <p:txBody>
          <a:bodyPr wrap="square" rtlCol="0">
            <a:spAutoFit/>
          </a:bodyPr>
          <a:lstStyle/>
          <a:p>
            <a:r>
              <a:rPr lang="en-US" dirty="0" smtClean="0"/>
              <a:t>C</a:t>
            </a:r>
            <a:endParaRPr lang="en-US" dirty="0"/>
          </a:p>
        </p:txBody>
      </p:sp>
      <p:cxnSp>
        <p:nvCxnSpPr>
          <p:cNvPr id="11" name="Straight Arrow Connector 10"/>
          <p:cNvCxnSpPr/>
          <p:nvPr/>
        </p:nvCxnSpPr>
        <p:spPr bwMode="auto">
          <a:xfrm>
            <a:off x="6898433" y="2698777"/>
            <a:ext cx="1119674" cy="933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TextBox 11"/>
          <p:cNvSpPr txBox="1"/>
          <p:nvPr/>
        </p:nvSpPr>
        <p:spPr>
          <a:xfrm>
            <a:off x="6319935" y="2486606"/>
            <a:ext cx="399335" cy="461665"/>
          </a:xfrm>
          <a:prstGeom prst="rect">
            <a:avLst/>
          </a:prstGeom>
          <a:noFill/>
        </p:spPr>
        <p:txBody>
          <a:bodyPr wrap="square" rtlCol="0">
            <a:spAutoFit/>
          </a:bodyPr>
          <a:lstStyle/>
          <a:p>
            <a:r>
              <a:rPr lang="en-US" dirty="0"/>
              <a:t>D</a:t>
            </a:r>
          </a:p>
        </p:txBody>
      </p:sp>
      <p:sp>
        <p:nvSpPr>
          <p:cNvPr id="13" name="Content Placeholder 12"/>
          <p:cNvSpPr txBox="1">
            <a:spLocks noGrp="1"/>
          </p:cNvSpPr>
          <p:nvPr>
            <p:ph idx="1"/>
          </p:nvPr>
        </p:nvSpPr>
        <p:spPr>
          <a:xfrm>
            <a:off x="876300" y="1809750"/>
            <a:ext cx="7943850" cy="2357568"/>
          </a:xfrm>
          <a:prstGeom prst="rect">
            <a:avLst/>
          </a:prstGeom>
          <a:noFill/>
        </p:spPr>
        <p:txBody>
          <a:bodyPr wrap="square" rtlCol="0">
            <a:spAutoFit/>
          </a:bodyPr>
          <a:lstStyle/>
          <a:p>
            <a:r>
              <a:rPr lang="en-US" dirty="0" smtClean="0"/>
              <a:t>Easy</a:t>
            </a:r>
          </a:p>
          <a:p>
            <a:endParaRPr lang="en-US" dirty="0"/>
          </a:p>
          <a:p>
            <a:endParaRPr lang="en-US" dirty="0" smtClean="0"/>
          </a:p>
          <a:p>
            <a:r>
              <a:rPr lang="en-US" dirty="0" smtClean="0"/>
              <a:t>Not so easy (a.k.a. real world)</a:t>
            </a:r>
          </a:p>
        </p:txBody>
      </p:sp>
      <p:sp>
        <p:nvSpPr>
          <p:cNvPr id="14" name="TextBox 13"/>
          <p:cNvSpPr txBox="1"/>
          <p:nvPr/>
        </p:nvSpPr>
        <p:spPr>
          <a:xfrm>
            <a:off x="8095862" y="2472609"/>
            <a:ext cx="399335" cy="461665"/>
          </a:xfrm>
          <a:prstGeom prst="rect">
            <a:avLst/>
          </a:prstGeom>
          <a:noFill/>
        </p:spPr>
        <p:txBody>
          <a:bodyPr wrap="square" rtlCol="0">
            <a:spAutoFit/>
          </a:bodyPr>
          <a:lstStyle/>
          <a:p>
            <a:r>
              <a:rPr lang="en-US" dirty="0" smtClean="0"/>
              <a:t>E</a:t>
            </a:r>
            <a:endParaRPr lang="en-US" dirty="0"/>
          </a:p>
        </p:txBody>
      </p:sp>
      <p:cxnSp>
        <p:nvCxnSpPr>
          <p:cNvPr id="15" name="Straight Arrow Connector 14"/>
          <p:cNvCxnSpPr/>
          <p:nvPr/>
        </p:nvCxnSpPr>
        <p:spPr bwMode="auto">
          <a:xfrm>
            <a:off x="1296955" y="4871256"/>
            <a:ext cx="1119674" cy="933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TextBox 15"/>
          <p:cNvSpPr txBox="1"/>
          <p:nvPr/>
        </p:nvSpPr>
        <p:spPr>
          <a:xfrm>
            <a:off x="718457" y="4659085"/>
            <a:ext cx="399335" cy="461665"/>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2569029" y="4673080"/>
            <a:ext cx="399335" cy="461665"/>
          </a:xfrm>
          <a:prstGeom prst="rect">
            <a:avLst/>
          </a:prstGeom>
          <a:noFill/>
        </p:spPr>
        <p:txBody>
          <a:bodyPr wrap="square" rtlCol="0">
            <a:spAutoFit/>
          </a:bodyPr>
          <a:lstStyle/>
          <a:p>
            <a:r>
              <a:rPr lang="en-US" dirty="0" smtClean="0"/>
              <a:t>B</a:t>
            </a:r>
            <a:endParaRPr lang="en-US" dirty="0"/>
          </a:p>
        </p:txBody>
      </p:sp>
      <p:sp>
        <p:nvSpPr>
          <p:cNvPr id="20" name="TextBox 19"/>
          <p:cNvSpPr txBox="1"/>
          <p:nvPr/>
        </p:nvSpPr>
        <p:spPr>
          <a:xfrm>
            <a:off x="4379167" y="4682410"/>
            <a:ext cx="399335" cy="461665"/>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6319935" y="4673079"/>
            <a:ext cx="399335" cy="461665"/>
          </a:xfrm>
          <a:prstGeom prst="rect">
            <a:avLst/>
          </a:prstGeom>
          <a:noFill/>
        </p:spPr>
        <p:txBody>
          <a:bodyPr wrap="square" rtlCol="0">
            <a:spAutoFit/>
          </a:bodyPr>
          <a:lstStyle/>
          <a:p>
            <a:r>
              <a:rPr lang="en-US" dirty="0"/>
              <a:t>D</a:t>
            </a:r>
          </a:p>
        </p:txBody>
      </p:sp>
      <p:sp>
        <p:nvSpPr>
          <p:cNvPr id="23" name="TextBox 22"/>
          <p:cNvSpPr txBox="1"/>
          <p:nvPr/>
        </p:nvSpPr>
        <p:spPr>
          <a:xfrm>
            <a:off x="8095862" y="4659082"/>
            <a:ext cx="399335" cy="461665"/>
          </a:xfrm>
          <a:prstGeom prst="rect">
            <a:avLst/>
          </a:prstGeom>
          <a:noFill/>
        </p:spPr>
        <p:txBody>
          <a:bodyPr wrap="square" rtlCol="0">
            <a:spAutoFit/>
          </a:bodyPr>
          <a:lstStyle/>
          <a:p>
            <a:r>
              <a:rPr lang="en-US" dirty="0" smtClean="0"/>
              <a:t>E</a:t>
            </a:r>
            <a:endParaRPr lang="en-US" dirty="0"/>
          </a:p>
        </p:txBody>
      </p:sp>
      <p:sp>
        <p:nvSpPr>
          <p:cNvPr id="24" name="Freeform 23"/>
          <p:cNvSpPr/>
          <p:nvPr/>
        </p:nvSpPr>
        <p:spPr bwMode="auto">
          <a:xfrm>
            <a:off x="1623527" y="4945224"/>
            <a:ext cx="2491273" cy="1026367"/>
          </a:xfrm>
          <a:custGeom>
            <a:avLst/>
            <a:gdLst>
              <a:gd name="connsiteX0" fmla="*/ 1502228 w 2491273"/>
              <a:gd name="connsiteY0" fmla="*/ 0 h 1026367"/>
              <a:gd name="connsiteX1" fmla="*/ 1586204 w 2491273"/>
              <a:gd name="connsiteY1" fmla="*/ 46653 h 1026367"/>
              <a:gd name="connsiteX2" fmla="*/ 1632857 w 2491273"/>
              <a:gd name="connsiteY2" fmla="*/ 74645 h 1026367"/>
              <a:gd name="connsiteX3" fmla="*/ 1772816 w 2491273"/>
              <a:gd name="connsiteY3" fmla="*/ 121298 h 1026367"/>
              <a:gd name="connsiteX4" fmla="*/ 1828800 w 2491273"/>
              <a:gd name="connsiteY4" fmla="*/ 139959 h 1026367"/>
              <a:gd name="connsiteX5" fmla="*/ 2024742 w 2491273"/>
              <a:gd name="connsiteY5" fmla="*/ 158621 h 1026367"/>
              <a:gd name="connsiteX6" fmla="*/ 2248677 w 2491273"/>
              <a:gd name="connsiteY6" fmla="*/ 177282 h 1026367"/>
              <a:gd name="connsiteX7" fmla="*/ 2332653 w 2491273"/>
              <a:gd name="connsiteY7" fmla="*/ 195943 h 1026367"/>
              <a:gd name="connsiteX8" fmla="*/ 2407297 w 2491273"/>
              <a:gd name="connsiteY8" fmla="*/ 214604 h 1026367"/>
              <a:gd name="connsiteX9" fmla="*/ 2435289 w 2491273"/>
              <a:gd name="connsiteY9" fmla="*/ 233265 h 1026367"/>
              <a:gd name="connsiteX10" fmla="*/ 2463281 w 2491273"/>
              <a:gd name="connsiteY10" fmla="*/ 298580 h 1026367"/>
              <a:gd name="connsiteX11" fmla="*/ 2491273 w 2491273"/>
              <a:gd name="connsiteY11" fmla="*/ 354563 h 1026367"/>
              <a:gd name="connsiteX12" fmla="*/ 2472612 w 2491273"/>
              <a:gd name="connsiteY12" fmla="*/ 429208 h 1026367"/>
              <a:gd name="connsiteX13" fmla="*/ 2425959 w 2491273"/>
              <a:gd name="connsiteY13" fmla="*/ 475861 h 1026367"/>
              <a:gd name="connsiteX14" fmla="*/ 2407297 w 2491273"/>
              <a:gd name="connsiteY14" fmla="*/ 494523 h 1026367"/>
              <a:gd name="connsiteX15" fmla="*/ 2388636 w 2491273"/>
              <a:gd name="connsiteY15" fmla="*/ 615821 h 1026367"/>
              <a:gd name="connsiteX16" fmla="*/ 2369975 w 2491273"/>
              <a:gd name="connsiteY16" fmla="*/ 671804 h 1026367"/>
              <a:gd name="connsiteX17" fmla="*/ 2286000 w 2491273"/>
              <a:gd name="connsiteY17" fmla="*/ 737118 h 1026367"/>
              <a:gd name="connsiteX18" fmla="*/ 2258008 w 2491273"/>
              <a:gd name="connsiteY18" fmla="*/ 746449 h 1026367"/>
              <a:gd name="connsiteX19" fmla="*/ 2192693 w 2491273"/>
              <a:gd name="connsiteY19" fmla="*/ 774441 h 1026367"/>
              <a:gd name="connsiteX20" fmla="*/ 2164702 w 2491273"/>
              <a:gd name="connsiteY20" fmla="*/ 793102 h 1026367"/>
              <a:gd name="connsiteX21" fmla="*/ 2127379 w 2491273"/>
              <a:gd name="connsiteY21" fmla="*/ 802433 h 1026367"/>
              <a:gd name="connsiteX22" fmla="*/ 2062065 w 2491273"/>
              <a:gd name="connsiteY22" fmla="*/ 849086 h 1026367"/>
              <a:gd name="connsiteX23" fmla="*/ 2015412 w 2491273"/>
              <a:gd name="connsiteY23" fmla="*/ 867747 h 1026367"/>
              <a:gd name="connsiteX24" fmla="*/ 1940767 w 2491273"/>
              <a:gd name="connsiteY24" fmla="*/ 923731 h 1026367"/>
              <a:gd name="connsiteX25" fmla="*/ 1903444 w 2491273"/>
              <a:gd name="connsiteY25" fmla="*/ 951723 h 1026367"/>
              <a:gd name="connsiteX26" fmla="*/ 1866122 w 2491273"/>
              <a:gd name="connsiteY26" fmla="*/ 961053 h 1026367"/>
              <a:gd name="connsiteX27" fmla="*/ 1838130 w 2491273"/>
              <a:gd name="connsiteY27" fmla="*/ 970384 h 1026367"/>
              <a:gd name="connsiteX28" fmla="*/ 1800808 w 2491273"/>
              <a:gd name="connsiteY28" fmla="*/ 979714 h 1026367"/>
              <a:gd name="connsiteX29" fmla="*/ 1716832 w 2491273"/>
              <a:gd name="connsiteY29" fmla="*/ 1007706 h 1026367"/>
              <a:gd name="connsiteX30" fmla="*/ 1502228 w 2491273"/>
              <a:gd name="connsiteY30" fmla="*/ 1026367 h 1026367"/>
              <a:gd name="connsiteX31" fmla="*/ 1278293 w 2491273"/>
              <a:gd name="connsiteY31" fmla="*/ 1017037 h 1026367"/>
              <a:gd name="connsiteX32" fmla="*/ 1166326 w 2491273"/>
              <a:gd name="connsiteY32" fmla="*/ 998376 h 1026367"/>
              <a:gd name="connsiteX33" fmla="*/ 961053 w 2491273"/>
              <a:gd name="connsiteY33" fmla="*/ 979714 h 1026367"/>
              <a:gd name="connsiteX34" fmla="*/ 923730 w 2491273"/>
              <a:gd name="connsiteY34" fmla="*/ 933061 h 1026367"/>
              <a:gd name="connsiteX35" fmla="*/ 877077 w 2491273"/>
              <a:gd name="connsiteY35" fmla="*/ 877078 h 1026367"/>
              <a:gd name="connsiteX36" fmla="*/ 858416 w 2491273"/>
              <a:gd name="connsiteY36" fmla="*/ 839755 h 1026367"/>
              <a:gd name="connsiteX37" fmla="*/ 821093 w 2491273"/>
              <a:gd name="connsiteY37" fmla="*/ 765110 h 1026367"/>
              <a:gd name="connsiteX38" fmla="*/ 811763 w 2491273"/>
              <a:gd name="connsiteY38" fmla="*/ 699796 h 1026367"/>
              <a:gd name="connsiteX39" fmla="*/ 783771 w 2491273"/>
              <a:gd name="connsiteY39" fmla="*/ 681135 h 1026367"/>
              <a:gd name="connsiteX40" fmla="*/ 653142 w 2491273"/>
              <a:gd name="connsiteY40" fmla="*/ 671804 h 1026367"/>
              <a:gd name="connsiteX41" fmla="*/ 46653 w 2491273"/>
              <a:gd name="connsiteY41" fmla="*/ 662474 h 1026367"/>
              <a:gd name="connsiteX42" fmla="*/ 27991 w 2491273"/>
              <a:gd name="connsiteY42" fmla="*/ 643812 h 1026367"/>
              <a:gd name="connsiteX43" fmla="*/ 0 w 2491273"/>
              <a:gd name="connsiteY43" fmla="*/ 578498 h 1026367"/>
              <a:gd name="connsiteX44" fmla="*/ 27991 w 2491273"/>
              <a:gd name="connsiteY44" fmla="*/ 513184 h 1026367"/>
              <a:gd name="connsiteX45" fmla="*/ 111967 w 2491273"/>
              <a:gd name="connsiteY45" fmla="*/ 475861 h 1026367"/>
              <a:gd name="connsiteX46" fmla="*/ 457200 w 2491273"/>
              <a:gd name="connsiteY46" fmla="*/ 457200 h 1026367"/>
              <a:gd name="connsiteX47" fmla="*/ 522514 w 2491273"/>
              <a:gd name="connsiteY47" fmla="*/ 447870 h 1026367"/>
              <a:gd name="connsiteX48" fmla="*/ 737118 w 2491273"/>
              <a:gd name="connsiteY48" fmla="*/ 438539 h 1026367"/>
              <a:gd name="connsiteX49" fmla="*/ 765110 w 2491273"/>
              <a:gd name="connsiteY49" fmla="*/ 429208 h 1026367"/>
              <a:gd name="connsiteX50" fmla="*/ 793102 w 2491273"/>
              <a:gd name="connsiteY50" fmla="*/ 410547 h 1026367"/>
              <a:gd name="connsiteX51" fmla="*/ 867746 w 2491273"/>
              <a:gd name="connsiteY51" fmla="*/ 326572 h 1026367"/>
              <a:gd name="connsiteX52" fmla="*/ 895738 w 2491273"/>
              <a:gd name="connsiteY52" fmla="*/ 270588 h 1026367"/>
              <a:gd name="connsiteX53" fmla="*/ 923730 w 2491273"/>
              <a:gd name="connsiteY53" fmla="*/ 251927 h 1026367"/>
              <a:gd name="connsiteX54" fmla="*/ 942391 w 2491273"/>
              <a:gd name="connsiteY54" fmla="*/ 233265 h 1026367"/>
              <a:gd name="connsiteX55" fmla="*/ 979714 w 2491273"/>
              <a:gd name="connsiteY55" fmla="*/ 223935 h 1026367"/>
              <a:gd name="connsiteX56" fmla="*/ 1026367 w 2491273"/>
              <a:gd name="connsiteY56" fmla="*/ 205274 h 102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91273" h="1026367">
                <a:moveTo>
                  <a:pt x="1502228" y="0"/>
                </a:moveTo>
                <a:cubicBezTo>
                  <a:pt x="1607001" y="83820"/>
                  <a:pt x="1498583" y="7711"/>
                  <a:pt x="1586204" y="46653"/>
                </a:cubicBezTo>
                <a:cubicBezTo>
                  <a:pt x="1602776" y="54018"/>
                  <a:pt x="1616019" y="67910"/>
                  <a:pt x="1632857" y="74645"/>
                </a:cubicBezTo>
                <a:cubicBezTo>
                  <a:pt x="1678516" y="92909"/>
                  <a:pt x="1726163" y="105747"/>
                  <a:pt x="1772816" y="121298"/>
                </a:cubicBezTo>
                <a:cubicBezTo>
                  <a:pt x="1791477" y="127518"/>
                  <a:pt x="1809397" y="136725"/>
                  <a:pt x="1828800" y="139959"/>
                </a:cubicBezTo>
                <a:cubicBezTo>
                  <a:pt x="1934114" y="157512"/>
                  <a:pt x="1857972" y="146709"/>
                  <a:pt x="2024742" y="158621"/>
                </a:cubicBezTo>
                <a:cubicBezTo>
                  <a:pt x="2136463" y="166601"/>
                  <a:pt x="2142784" y="167655"/>
                  <a:pt x="2248677" y="177282"/>
                </a:cubicBezTo>
                <a:cubicBezTo>
                  <a:pt x="2389304" y="205406"/>
                  <a:pt x="2214124" y="169602"/>
                  <a:pt x="2332653" y="195943"/>
                </a:cubicBezTo>
                <a:cubicBezTo>
                  <a:pt x="2400211" y="210956"/>
                  <a:pt x="2357277" y="197931"/>
                  <a:pt x="2407297" y="214604"/>
                </a:cubicBezTo>
                <a:cubicBezTo>
                  <a:pt x="2416628" y="220824"/>
                  <a:pt x="2428110" y="224650"/>
                  <a:pt x="2435289" y="233265"/>
                </a:cubicBezTo>
                <a:cubicBezTo>
                  <a:pt x="2459562" y="262393"/>
                  <a:pt x="2448695" y="269407"/>
                  <a:pt x="2463281" y="298580"/>
                </a:cubicBezTo>
                <a:cubicBezTo>
                  <a:pt x="2499460" y="370941"/>
                  <a:pt x="2467816" y="284197"/>
                  <a:pt x="2491273" y="354563"/>
                </a:cubicBezTo>
                <a:cubicBezTo>
                  <a:pt x="2485053" y="379445"/>
                  <a:pt x="2484771" y="406626"/>
                  <a:pt x="2472612" y="429208"/>
                </a:cubicBezTo>
                <a:cubicBezTo>
                  <a:pt x="2462185" y="448572"/>
                  <a:pt x="2441510" y="460310"/>
                  <a:pt x="2425959" y="475861"/>
                </a:cubicBezTo>
                <a:lnTo>
                  <a:pt x="2407297" y="494523"/>
                </a:lnTo>
                <a:cubicBezTo>
                  <a:pt x="2381595" y="571631"/>
                  <a:pt x="2419565" y="450868"/>
                  <a:pt x="2388636" y="615821"/>
                </a:cubicBezTo>
                <a:cubicBezTo>
                  <a:pt x="2385011" y="635155"/>
                  <a:pt x="2383884" y="657895"/>
                  <a:pt x="2369975" y="671804"/>
                </a:cubicBezTo>
                <a:cubicBezTo>
                  <a:pt x="2345823" y="695956"/>
                  <a:pt x="2319482" y="725957"/>
                  <a:pt x="2286000" y="737118"/>
                </a:cubicBezTo>
                <a:lnTo>
                  <a:pt x="2258008" y="746449"/>
                </a:lnTo>
                <a:cubicBezTo>
                  <a:pt x="2219545" y="784910"/>
                  <a:pt x="2263452" y="747906"/>
                  <a:pt x="2192693" y="774441"/>
                </a:cubicBezTo>
                <a:cubicBezTo>
                  <a:pt x="2182193" y="778378"/>
                  <a:pt x="2175009" y="788685"/>
                  <a:pt x="2164702" y="793102"/>
                </a:cubicBezTo>
                <a:cubicBezTo>
                  <a:pt x="2152915" y="798154"/>
                  <a:pt x="2139820" y="799323"/>
                  <a:pt x="2127379" y="802433"/>
                </a:cubicBezTo>
                <a:cubicBezTo>
                  <a:pt x="2118922" y="808776"/>
                  <a:pt x="2075712" y="842263"/>
                  <a:pt x="2062065" y="849086"/>
                </a:cubicBezTo>
                <a:cubicBezTo>
                  <a:pt x="2047084" y="856576"/>
                  <a:pt x="2030963" y="861527"/>
                  <a:pt x="2015412" y="867747"/>
                </a:cubicBezTo>
                <a:cubicBezTo>
                  <a:pt x="1916044" y="947242"/>
                  <a:pt x="2010082" y="874221"/>
                  <a:pt x="1940767" y="923731"/>
                </a:cubicBezTo>
                <a:cubicBezTo>
                  <a:pt x="1928112" y="932770"/>
                  <a:pt x="1917353" y="944768"/>
                  <a:pt x="1903444" y="951723"/>
                </a:cubicBezTo>
                <a:cubicBezTo>
                  <a:pt x="1891974" y="957458"/>
                  <a:pt x="1878452" y="957530"/>
                  <a:pt x="1866122" y="961053"/>
                </a:cubicBezTo>
                <a:cubicBezTo>
                  <a:pt x="1856665" y="963755"/>
                  <a:pt x="1847587" y="967682"/>
                  <a:pt x="1838130" y="970384"/>
                </a:cubicBezTo>
                <a:cubicBezTo>
                  <a:pt x="1825800" y="973907"/>
                  <a:pt x="1812973" y="975659"/>
                  <a:pt x="1800808" y="979714"/>
                </a:cubicBezTo>
                <a:cubicBezTo>
                  <a:pt x="1747955" y="997332"/>
                  <a:pt x="1766035" y="998760"/>
                  <a:pt x="1716832" y="1007706"/>
                </a:cubicBezTo>
                <a:cubicBezTo>
                  <a:pt x="1639594" y="1021749"/>
                  <a:pt x="1588596" y="1020969"/>
                  <a:pt x="1502228" y="1026367"/>
                </a:cubicBezTo>
                <a:cubicBezTo>
                  <a:pt x="1427583" y="1023257"/>
                  <a:pt x="1352857" y="1021697"/>
                  <a:pt x="1278293" y="1017037"/>
                </a:cubicBezTo>
                <a:cubicBezTo>
                  <a:pt x="987399" y="998856"/>
                  <a:pt x="1332062" y="1017500"/>
                  <a:pt x="1166326" y="998376"/>
                </a:cubicBezTo>
                <a:cubicBezTo>
                  <a:pt x="1098072" y="990501"/>
                  <a:pt x="1029477" y="985935"/>
                  <a:pt x="961053" y="979714"/>
                </a:cubicBezTo>
                <a:cubicBezTo>
                  <a:pt x="903605" y="893548"/>
                  <a:pt x="976919" y="999548"/>
                  <a:pt x="923730" y="933061"/>
                </a:cubicBezTo>
                <a:cubicBezTo>
                  <a:pt x="871774" y="868116"/>
                  <a:pt x="943564" y="943565"/>
                  <a:pt x="877077" y="877078"/>
                </a:cubicBezTo>
                <a:cubicBezTo>
                  <a:pt x="870857" y="864637"/>
                  <a:pt x="863582" y="852670"/>
                  <a:pt x="858416" y="839755"/>
                </a:cubicBezTo>
                <a:cubicBezTo>
                  <a:pt x="829826" y="768279"/>
                  <a:pt x="856861" y="800878"/>
                  <a:pt x="821093" y="765110"/>
                </a:cubicBezTo>
                <a:cubicBezTo>
                  <a:pt x="817983" y="743339"/>
                  <a:pt x="820695" y="719893"/>
                  <a:pt x="811763" y="699796"/>
                </a:cubicBezTo>
                <a:cubicBezTo>
                  <a:pt x="807209" y="689549"/>
                  <a:pt x="794814" y="683084"/>
                  <a:pt x="783771" y="681135"/>
                </a:cubicBezTo>
                <a:cubicBezTo>
                  <a:pt x="740781" y="673549"/>
                  <a:pt x="696782" y="672909"/>
                  <a:pt x="653142" y="671804"/>
                </a:cubicBezTo>
                <a:lnTo>
                  <a:pt x="46653" y="662474"/>
                </a:lnTo>
                <a:cubicBezTo>
                  <a:pt x="40432" y="656253"/>
                  <a:pt x="32871" y="651132"/>
                  <a:pt x="27991" y="643812"/>
                </a:cubicBezTo>
                <a:cubicBezTo>
                  <a:pt x="12617" y="620751"/>
                  <a:pt x="8294" y="603381"/>
                  <a:pt x="0" y="578498"/>
                </a:cubicBezTo>
                <a:cubicBezTo>
                  <a:pt x="7138" y="549946"/>
                  <a:pt x="6512" y="534663"/>
                  <a:pt x="27991" y="513184"/>
                </a:cubicBezTo>
                <a:cubicBezTo>
                  <a:pt x="50169" y="491006"/>
                  <a:pt x="84253" y="485099"/>
                  <a:pt x="111967" y="475861"/>
                </a:cubicBezTo>
                <a:cubicBezTo>
                  <a:pt x="240313" y="433079"/>
                  <a:pt x="130236" y="466817"/>
                  <a:pt x="457200" y="457200"/>
                </a:cubicBezTo>
                <a:cubicBezTo>
                  <a:pt x="478971" y="454090"/>
                  <a:pt x="500570" y="449333"/>
                  <a:pt x="522514" y="447870"/>
                </a:cubicBezTo>
                <a:cubicBezTo>
                  <a:pt x="593958" y="443107"/>
                  <a:pt x="665727" y="444031"/>
                  <a:pt x="737118" y="438539"/>
                </a:cubicBezTo>
                <a:cubicBezTo>
                  <a:pt x="746924" y="437785"/>
                  <a:pt x="756313" y="433607"/>
                  <a:pt x="765110" y="429208"/>
                </a:cubicBezTo>
                <a:cubicBezTo>
                  <a:pt x="775140" y="424193"/>
                  <a:pt x="784721" y="417997"/>
                  <a:pt x="793102" y="410547"/>
                </a:cubicBezTo>
                <a:cubicBezTo>
                  <a:pt x="815355" y="390767"/>
                  <a:pt x="852147" y="357769"/>
                  <a:pt x="867746" y="326572"/>
                </a:cubicBezTo>
                <a:cubicBezTo>
                  <a:pt x="882923" y="296218"/>
                  <a:pt x="868999" y="297327"/>
                  <a:pt x="895738" y="270588"/>
                </a:cubicBezTo>
                <a:cubicBezTo>
                  <a:pt x="903667" y="262659"/>
                  <a:pt x="914973" y="258932"/>
                  <a:pt x="923730" y="251927"/>
                </a:cubicBezTo>
                <a:cubicBezTo>
                  <a:pt x="930599" y="246431"/>
                  <a:pt x="934523" y="237199"/>
                  <a:pt x="942391" y="233265"/>
                </a:cubicBezTo>
                <a:cubicBezTo>
                  <a:pt x="953861" y="227530"/>
                  <a:pt x="967384" y="227458"/>
                  <a:pt x="979714" y="223935"/>
                </a:cubicBezTo>
                <a:cubicBezTo>
                  <a:pt x="1006613" y="216250"/>
                  <a:pt x="1004347" y="216284"/>
                  <a:pt x="1026367" y="205274"/>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6" name="Freeform 25"/>
          <p:cNvSpPr/>
          <p:nvPr/>
        </p:nvSpPr>
        <p:spPr bwMode="auto">
          <a:xfrm>
            <a:off x="2668555" y="4198775"/>
            <a:ext cx="3638939" cy="1492898"/>
          </a:xfrm>
          <a:custGeom>
            <a:avLst/>
            <a:gdLst>
              <a:gd name="connsiteX0" fmla="*/ 0 w 3638939"/>
              <a:gd name="connsiteY0" fmla="*/ 942392 h 1492898"/>
              <a:gd name="connsiteX1" fmla="*/ 55984 w 3638939"/>
              <a:gd name="connsiteY1" fmla="*/ 905070 h 1492898"/>
              <a:gd name="connsiteX2" fmla="*/ 111967 w 3638939"/>
              <a:gd name="connsiteY2" fmla="*/ 877078 h 1492898"/>
              <a:gd name="connsiteX3" fmla="*/ 149290 w 3638939"/>
              <a:gd name="connsiteY3" fmla="*/ 849086 h 1492898"/>
              <a:gd name="connsiteX4" fmla="*/ 205274 w 3638939"/>
              <a:gd name="connsiteY4" fmla="*/ 811763 h 1492898"/>
              <a:gd name="connsiteX5" fmla="*/ 251927 w 3638939"/>
              <a:gd name="connsiteY5" fmla="*/ 783772 h 1492898"/>
              <a:gd name="connsiteX6" fmla="*/ 279918 w 3638939"/>
              <a:gd name="connsiteY6" fmla="*/ 755780 h 1492898"/>
              <a:gd name="connsiteX7" fmla="*/ 307910 w 3638939"/>
              <a:gd name="connsiteY7" fmla="*/ 737119 h 1492898"/>
              <a:gd name="connsiteX8" fmla="*/ 326572 w 3638939"/>
              <a:gd name="connsiteY8" fmla="*/ 709127 h 1492898"/>
              <a:gd name="connsiteX9" fmla="*/ 382555 w 3638939"/>
              <a:gd name="connsiteY9" fmla="*/ 671804 h 1492898"/>
              <a:gd name="connsiteX10" fmla="*/ 419878 w 3638939"/>
              <a:gd name="connsiteY10" fmla="*/ 625151 h 1492898"/>
              <a:gd name="connsiteX11" fmla="*/ 447869 w 3638939"/>
              <a:gd name="connsiteY11" fmla="*/ 615821 h 1492898"/>
              <a:gd name="connsiteX12" fmla="*/ 522514 w 3638939"/>
              <a:gd name="connsiteY12" fmla="*/ 559837 h 1492898"/>
              <a:gd name="connsiteX13" fmla="*/ 550506 w 3638939"/>
              <a:gd name="connsiteY13" fmla="*/ 550506 h 1492898"/>
              <a:gd name="connsiteX14" fmla="*/ 606490 w 3638939"/>
              <a:gd name="connsiteY14" fmla="*/ 513184 h 1492898"/>
              <a:gd name="connsiteX15" fmla="*/ 634482 w 3638939"/>
              <a:gd name="connsiteY15" fmla="*/ 494523 h 1492898"/>
              <a:gd name="connsiteX16" fmla="*/ 662474 w 3638939"/>
              <a:gd name="connsiteY16" fmla="*/ 466531 h 1492898"/>
              <a:gd name="connsiteX17" fmla="*/ 737118 w 3638939"/>
              <a:gd name="connsiteY17" fmla="*/ 438539 h 1492898"/>
              <a:gd name="connsiteX18" fmla="*/ 783772 w 3638939"/>
              <a:gd name="connsiteY18" fmla="*/ 401216 h 1492898"/>
              <a:gd name="connsiteX19" fmla="*/ 858416 w 3638939"/>
              <a:gd name="connsiteY19" fmla="*/ 345233 h 1492898"/>
              <a:gd name="connsiteX20" fmla="*/ 905069 w 3638939"/>
              <a:gd name="connsiteY20" fmla="*/ 289249 h 1492898"/>
              <a:gd name="connsiteX21" fmla="*/ 942392 w 3638939"/>
              <a:gd name="connsiteY21" fmla="*/ 233265 h 1492898"/>
              <a:gd name="connsiteX22" fmla="*/ 961053 w 3638939"/>
              <a:gd name="connsiteY22" fmla="*/ 205274 h 1492898"/>
              <a:gd name="connsiteX23" fmla="*/ 989045 w 3638939"/>
              <a:gd name="connsiteY23" fmla="*/ 195943 h 1492898"/>
              <a:gd name="connsiteX24" fmla="*/ 1007706 w 3638939"/>
              <a:gd name="connsiteY24" fmla="*/ 167951 h 1492898"/>
              <a:gd name="connsiteX25" fmla="*/ 1045029 w 3638939"/>
              <a:gd name="connsiteY25" fmla="*/ 149290 h 1492898"/>
              <a:gd name="connsiteX26" fmla="*/ 1091682 w 3638939"/>
              <a:gd name="connsiteY26" fmla="*/ 121298 h 1492898"/>
              <a:gd name="connsiteX27" fmla="*/ 1119674 w 3638939"/>
              <a:gd name="connsiteY27" fmla="*/ 102637 h 1492898"/>
              <a:gd name="connsiteX28" fmla="*/ 1194318 w 3638939"/>
              <a:gd name="connsiteY28" fmla="*/ 83976 h 1492898"/>
              <a:gd name="connsiteX29" fmla="*/ 1268963 w 3638939"/>
              <a:gd name="connsiteY29" fmla="*/ 55984 h 1492898"/>
              <a:gd name="connsiteX30" fmla="*/ 1334278 w 3638939"/>
              <a:gd name="connsiteY30" fmla="*/ 27992 h 1492898"/>
              <a:gd name="connsiteX31" fmla="*/ 1362269 w 3638939"/>
              <a:gd name="connsiteY31" fmla="*/ 9331 h 1492898"/>
              <a:gd name="connsiteX32" fmla="*/ 1390261 w 3638939"/>
              <a:gd name="connsiteY32" fmla="*/ 0 h 1492898"/>
              <a:gd name="connsiteX33" fmla="*/ 1567543 w 3638939"/>
              <a:gd name="connsiteY33" fmla="*/ 9331 h 1492898"/>
              <a:gd name="connsiteX34" fmla="*/ 1632857 w 3638939"/>
              <a:gd name="connsiteY34" fmla="*/ 27992 h 1492898"/>
              <a:gd name="connsiteX35" fmla="*/ 1754155 w 3638939"/>
              <a:gd name="connsiteY35" fmla="*/ 37323 h 1492898"/>
              <a:gd name="connsiteX36" fmla="*/ 1800808 w 3638939"/>
              <a:gd name="connsiteY36" fmla="*/ 83976 h 1492898"/>
              <a:gd name="connsiteX37" fmla="*/ 1856792 w 3638939"/>
              <a:gd name="connsiteY37" fmla="*/ 121298 h 1492898"/>
              <a:gd name="connsiteX38" fmla="*/ 1884784 w 3638939"/>
              <a:gd name="connsiteY38" fmla="*/ 139959 h 1492898"/>
              <a:gd name="connsiteX39" fmla="*/ 2062065 w 3638939"/>
              <a:gd name="connsiteY39" fmla="*/ 158621 h 1492898"/>
              <a:gd name="connsiteX40" fmla="*/ 2155372 w 3638939"/>
              <a:gd name="connsiteY40" fmla="*/ 167951 h 1492898"/>
              <a:gd name="connsiteX41" fmla="*/ 2183363 w 3638939"/>
              <a:gd name="connsiteY41" fmla="*/ 186612 h 1492898"/>
              <a:gd name="connsiteX42" fmla="*/ 2239347 w 3638939"/>
              <a:gd name="connsiteY42" fmla="*/ 251927 h 1492898"/>
              <a:gd name="connsiteX43" fmla="*/ 2267339 w 3638939"/>
              <a:gd name="connsiteY43" fmla="*/ 270588 h 1492898"/>
              <a:gd name="connsiteX44" fmla="*/ 2286000 w 3638939"/>
              <a:gd name="connsiteY44" fmla="*/ 317241 h 1492898"/>
              <a:gd name="connsiteX45" fmla="*/ 2332653 w 3638939"/>
              <a:gd name="connsiteY45" fmla="*/ 363894 h 1492898"/>
              <a:gd name="connsiteX46" fmla="*/ 2360645 w 3638939"/>
              <a:gd name="connsiteY46" fmla="*/ 475861 h 1492898"/>
              <a:gd name="connsiteX47" fmla="*/ 2369976 w 3638939"/>
              <a:gd name="connsiteY47" fmla="*/ 513184 h 1492898"/>
              <a:gd name="connsiteX48" fmla="*/ 2388637 w 3638939"/>
              <a:gd name="connsiteY48" fmla="*/ 839755 h 1492898"/>
              <a:gd name="connsiteX49" fmla="*/ 2397967 w 3638939"/>
              <a:gd name="connsiteY49" fmla="*/ 905070 h 1492898"/>
              <a:gd name="connsiteX50" fmla="*/ 2416629 w 3638939"/>
              <a:gd name="connsiteY50" fmla="*/ 1082351 h 1492898"/>
              <a:gd name="connsiteX51" fmla="*/ 2425959 w 3638939"/>
              <a:gd name="connsiteY51" fmla="*/ 1119674 h 1492898"/>
              <a:gd name="connsiteX52" fmla="*/ 2453951 w 3638939"/>
              <a:gd name="connsiteY52" fmla="*/ 1175657 h 1492898"/>
              <a:gd name="connsiteX53" fmla="*/ 2472612 w 3638939"/>
              <a:gd name="connsiteY53" fmla="*/ 1212980 h 1492898"/>
              <a:gd name="connsiteX54" fmla="*/ 2491274 w 3638939"/>
              <a:gd name="connsiteY54" fmla="*/ 1240972 h 1492898"/>
              <a:gd name="connsiteX55" fmla="*/ 2556588 w 3638939"/>
              <a:gd name="connsiteY55" fmla="*/ 1362270 h 1492898"/>
              <a:gd name="connsiteX56" fmla="*/ 2575249 w 3638939"/>
              <a:gd name="connsiteY56" fmla="*/ 1390261 h 1492898"/>
              <a:gd name="connsiteX57" fmla="*/ 2612572 w 3638939"/>
              <a:gd name="connsiteY57" fmla="*/ 1436914 h 1492898"/>
              <a:gd name="connsiteX58" fmla="*/ 2640563 w 3638939"/>
              <a:gd name="connsiteY58" fmla="*/ 1446245 h 1492898"/>
              <a:gd name="connsiteX59" fmla="*/ 2715208 w 3638939"/>
              <a:gd name="connsiteY59" fmla="*/ 1474237 h 1492898"/>
              <a:gd name="connsiteX60" fmla="*/ 2901821 w 3638939"/>
              <a:gd name="connsiteY60" fmla="*/ 1492898 h 1492898"/>
              <a:gd name="connsiteX61" fmla="*/ 3209731 w 3638939"/>
              <a:gd name="connsiteY61" fmla="*/ 1483567 h 1492898"/>
              <a:gd name="connsiteX62" fmla="*/ 3237723 w 3638939"/>
              <a:gd name="connsiteY62" fmla="*/ 1464906 h 1492898"/>
              <a:gd name="connsiteX63" fmla="*/ 3293706 w 3638939"/>
              <a:gd name="connsiteY63" fmla="*/ 1408923 h 1492898"/>
              <a:gd name="connsiteX64" fmla="*/ 3340359 w 3638939"/>
              <a:gd name="connsiteY64" fmla="*/ 1352939 h 1492898"/>
              <a:gd name="connsiteX65" fmla="*/ 3377682 w 3638939"/>
              <a:gd name="connsiteY65" fmla="*/ 1315616 h 1492898"/>
              <a:gd name="connsiteX66" fmla="*/ 3415004 w 3638939"/>
              <a:gd name="connsiteY66" fmla="*/ 1259633 h 1492898"/>
              <a:gd name="connsiteX67" fmla="*/ 3508310 w 3638939"/>
              <a:gd name="connsiteY67" fmla="*/ 1212980 h 1492898"/>
              <a:gd name="connsiteX68" fmla="*/ 3573625 w 3638939"/>
              <a:gd name="connsiteY68" fmla="*/ 1156996 h 1492898"/>
              <a:gd name="connsiteX69" fmla="*/ 3620278 w 3638939"/>
              <a:gd name="connsiteY69" fmla="*/ 1063690 h 1492898"/>
              <a:gd name="connsiteX70" fmla="*/ 3638939 w 3638939"/>
              <a:gd name="connsiteY70" fmla="*/ 1007706 h 149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38939" h="1492898">
                <a:moveTo>
                  <a:pt x="0" y="942392"/>
                </a:moveTo>
                <a:cubicBezTo>
                  <a:pt x="18661" y="929951"/>
                  <a:pt x="36611" y="916371"/>
                  <a:pt x="55984" y="905070"/>
                </a:cubicBezTo>
                <a:cubicBezTo>
                  <a:pt x="74006" y="894557"/>
                  <a:pt x="94077" y="887812"/>
                  <a:pt x="111967" y="877078"/>
                </a:cubicBezTo>
                <a:cubicBezTo>
                  <a:pt x="125302" y="869077"/>
                  <a:pt x="136550" y="858004"/>
                  <a:pt x="149290" y="849086"/>
                </a:cubicBezTo>
                <a:cubicBezTo>
                  <a:pt x="167664" y="836224"/>
                  <a:pt x="186042" y="823302"/>
                  <a:pt x="205274" y="811763"/>
                </a:cubicBezTo>
                <a:cubicBezTo>
                  <a:pt x="220825" y="802433"/>
                  <a:pt x="237419" y="794653"/>
                  <a:pt x="251927" y="783772"/>
                </a:cubicBezTo>
                <a:cubicBezTo>
                  <a:pt x="262483" y="775855"/>
                  <a:pt x="269781" y="764227"/>
                  <a:pt x="279918" y="755780"/>
                </a:cubicBezTo>
                <a:cubicBezTo>
                  <a:pt x="288533" y="748601"/>
                  <a:pt x="298579" y="743339"/>
                  <a:pt x="307910" y="737119"/>
                </a:cubicBezTo>
                <a:cubicBezTo>
                  <a:pt x="314131" y="727788"/>
                  <a:pt x="318132" y="716512"/>
                  <a:pt x="326572" y="709127"/>
                </a:cubicBezTo>
                <a:cubicBezTo>
                  <a:pt x="343451" y="694358"/>
                  <a:pt x="382555" y="671804"/>
                  <a:pt x="382555" y="671804"/>
                </a:cubicBezTo>
                <a:cubicBezTo>
                  <a:pt x="391032" y="659088"/>
                  <a:pt x="405103" y="634016"/>
                  <a:pt x="419878" y="625151"/>
                </a:cubicBezTo>
                <a:cubicBezTo>
                  <a:pt x="428312" y="620091"/>
                  <a:pt x="438539" y="618931"/>
                  <a:pt x="447869" y="615821"/>
                </a:cubicBezTo>
                <a:cubicBezTo>
                  <a:pt x="469975" y="593715"/>
                  <a:pt x="490862" y="570388"/>
                  <a:pt x="522514" y="559837"/>
                </a:cubicBezTo>
                <a:cubicBezTo>
                  <a:pt x="531845" y="556727"/>
                  <a:pt x="541908" y="555282"/>
                  <a:pt x="550506" y="550506"/>
                </a:cubicBezTo>
                <a:cubicBezTo>
                  <a:pt x="570112" y="539614"/>
                  <a:pt x="587829" y="525625"/>
                  <a:pt x="606490" y="513184"/>
                </a:cubicBezTo>
                <a:cubicBezTo>
                  <a:pt x="615821" y="506964"/>
                  <a:pt x="626553" y="502452"/>
                  <a:pt x="634482" y="494523"/>
                </a:cubicBezTo>
                <a:cubicBezTo>
                  <a:pt x="643813" y="485192"/>
                  <a:pt x="651736" y="474201"/>
                  <a:pt x="662474" y="466531"/>
                </a:cubicBezTo>
                <a:cubicBezTo>
                  <a:pt x="688746" y="447765"/>
                  <a:pt x="707065" y="446053"/>
                  <a:pt x="737118" y="438539"/>
                </a:cubicBezTo>
                <a:cubicBezTo>
                  <a:pt x="769865" y="405794"/>
                  <a:pt x="740614" y="432604"/>
                  <a:pt x="783772" y="401216"/>
                </a:cubicBezTo>
                <a:cubicBezTo>
                  <a:pt x="808925" y="382923"/>
                  <a:pt x="841163" y="371111"/>
                  <a:pt x="858416" y="345233"/>
                </a:cubicBezTo>
                <a:cubicBezTo>
                  <a:pt x="925110" y="245195"/>
                  <a:pt x="821243" y="397026"/>
                  <a:pt x="905069" y="289249"/>
                </a:cubicBezTo>
                <a:cubicBezTo>
                  <a:pt x="918838" y="271545"/>
                  <a:pt x="929951" y="251926"/>
                  <a:pt x="942392" y="233265"/>
                </a:cubicBezTo>
                <a:cubicBezTo>
                  <a:pt x="948612" y="223935"/>
                  <a:pt x="950415" y="208820"/>
                  <a:pt x="961053" y="205274"/>
                </a:cubicBezTo>
                <a:lnTo>
                  <a:pt x="989045" y="195943"/>
                </a:lnTo>
                <a:cubicBezTo>
                  <a:pt x="995265" y="186612"/>
                  <a:pt x="999091" y="175130"/>
                  <a:pt x="1007706" y="167951"/>
                </a:cubicBezTo>
                <a:cubicBezTo>
                  <a:pt x="1018392" y="159046"/>
                  <a:pt x="1032870" y="156045"/>
                  <a:pt x="1045029" y="149290"/>
                </a:cubicBezTo>
                <a:cubicBezTo>
                  <a:pt x="1060882" y="140483"/>
                  <a:pt x="1076303" y="130910"/>
                  <a:pt x="1091682" y="121298"/>
                </a:cubicBezTo>
                <a:cubicBezTo>
                  <a:pt x="1101191" y="115355"/>
                  <a:pt x="1109174" y="106575"/>
                  <a:pt x="1119674" y="102637"/>
                </a:cubicBezTo>
                <a:cubicBezTo>
                  <a:pt x="1236472" y="58837"/>
                  <a:pt x="1113762" y="118500"/>
                  <a:pt x="1194318" y="83976"/>
                </a:cubicBezTo>
                <a:cubicBezTo>
                  <a:pt x="1262628" y="54700"/>
                  <a:pt x="1200153" y="73186"/>
                  <a:pt x="1268963" y="55984"/>
                </a:cubicBezTo>
                <a:cubicBezTo>
                  <a:pt x="1339240" y="9133"/>
                  <a:pt x="1249922" y="64145"/>
                  <a:pt x="1334278" y="27992"/>
                </a:cubicBezTo>
                <a:cubicBezTo>
                  <a:pt x="1344585" y="23575"/>
                  <a:pt x="1352239" y="14346"/>
                  <a:pt x="1362269" y="9331"/>
                </a:cubicBezTo>
                <a:cubicBezTo>
                  <a:pt x="1371066" y="4932"/>
                  <a:pt x="1380930" y="3110"/>
                  <a:pt x="1390261" y="0"/>
                </a:cubicBezTo>
                <a:cubicBezTo>
                  <a:pt x="1449355" y="3110"/>
                  <a:pt x="1508590" y="4205"/>
                  <a:pt x="1567543" y="9331"/>
                </a:cubicBezTo>
                <a:cubicBezTo>
                  <a:pt x="1700293" y="20874"/>
                  <a:pt x="1526826" y="14738"/>
                  <a:pt x="1632857" y="27992"/>
                </a:cubicBezTo>
                <a:cubicBezTo>
                  <a:pt x="1673096" y="33022"/>
                  <a:pt x="1713722" y="34213"/>
                  <a:pt x="1754155" y="37323"/>
                </a:cubicBezTo>
                <a:cubicBezTo>
                  <a:pt x="1866123" y="111967"/>
                  <a:pt x="1701281" y="-3109"/>
                  <a:pt x="1800808" y="83976"/>
                </a:cubicBezTo>
                <a:cubicBezTo>
                  <a:pt x="1817687" y="98745"/>
                  <a:pt x="1838131" y="108857"/>
                  <a:pt x="1856792" y="121298"/>
                </a:cubicBezTo>
                <a:cubicBezTo>
                  <a:pt x="1866123" y="127518"/>
                  <a:pt x="1874145" y="136413"/>
                  <a:pt x="1884784" y="139959"/>
                </a:cubicBezTo>
                <a:cubicBezTo>
                  <a:pt x="1961842" y="165646"/>
                  <a:pt x="1894013" y="145694"/>
                  <a:pt x="2062065" y="158621"/>
                </a:cubicBezTo>
                <a:cubicBezTo>
                  <a:pt x="2093230" y="161018"/>
                  <a:pt x="2124270" y="164841"/>
                  <a:pt x="2155372" y="167951"/>
                </a:cubicBezTo>
                <a:cubicBezTo>
                  <a:pt x="2164702" y="174171"/>
                  <a:pt x="2174607" y="179607"/>
                  <a:pt x="2183363" y="186612"/>
                </a:cubicBezTo>
                <a:cubicBezTo>
                  <a:pt x="2207009" y="205529"/>
                  <a:pt x="2217125" y="229705"/>
                  <a:pt x="2239347" y="251927"/>
                </a:cubicBezTo>
                <a:cubicBezTo>
                  <a:pt x="2247276" y="259856"/>
                  <a:pt x="2258008" y="264368"/>
                  <a:pt x="2267339" y="270588"/>
                </a:cubicBezTo>
                <a:cubicBezTo>
                  <a:pt x="2273559" y="286139"/>
                  <a:pt x="2276265" y="303612"/>
                  <a:pt x="2286000" y="317241"/>
                </a:cubicBezTo>
                <a:cubicBezTo>
                  <a:pt x="2333568" y="383836"/>
                  <a:pt x="2297526" y="284858"/>
                  <a:pt x="2332653" y="363894"/>
                </a:cubicBezTo>
                <a:cubicBezTo>
                  <a:pt x="2355325" y="414908"/>
                  <a:pt x="2349976" y="422516"/>
                  <a:pt x="2360645" y="475861"/>
                </a:cubicBezTo>
                <a:cubicBezTo>
                  <a:pt x="2363160" y="488436"/>
                  <a:pt x="2366866" y="500743"/>
                  <a:pt x="2369976" y="513184"/>
                </a:cubicBezTo>
                <a:cubicBezTo>
                  <a:pt x="2372656" y="564111"/>
                  <a:pt x="2383426" y="779822"/>
                  <a:pt x="2388637" y="839755"/>
                </a:cubicBezTo>
                <a:cubicBezTo>
                  <a:pt x="2390542" y="861665"/>
                  <a:pt x="2395665" y="883198"/>
                  <a:pt x="2397967" y="905070"/>
                </a:cubicBezTo>
                <a:cubicBezTo>
                  <a:pt x="2406757" y="988578"/>
                  <a:pt x="2403391" y="1009543"/>
                  <a:pt x="2416629" y="1082351"/>
                </a:cubicBezTo>
                <a:cubicBezTo>
                  <a:pt x="2418923" y="1094968"/>
                  <a:pt x="2422436" y="1107344"/>
                  <a:pt x="2425959" y="1119674"/>
                </a:cubicBezTo>
                <a:cubicBezTo>
                  <a:pt x="2438177" y="1162438"/>
                  <a:pt x="2430586" y="1134768"/>
                  <a:pt x="2453951" y="1175657"/>
                </a:cubicBezTo>
                <a:cubicBezTo>
                  <a:pt x="2460852" y="1187734"/>
                  <a:pt x="2465711" y="1200903"/>
                  <a:pt x="2472612" y="1212980"/>
                </a:cubicBezTo>
                <a:cubicBezTo>
                  <a:pt x="2478176" y="1222717"/>
                  <a:pt x="2486259" y="1230942"/>
                  <a:pt x="2491274" y="1240972"/>
                </a:cubicBezTo>
                <a:cubicBezTo>
                  <a:pt x="2553208" y="1364839"/>
                  <a:pt x="2444340" y="1185881"/>
                  <a:pt x="2556588" y="1362270"/>
                </a:cubicBezTo>
                <a:cubicBezTo>
                  <a:pt x="2562608" y="1371731"/>
                  <a:pt x="2569029" y="1380931"/>
                  <a:pt x="2575249" y="1390261"/>
                </a:cubicBezTo>
                <a:cubicBezTo>
                  <a:pt x="2583727" y="1402978"/>
                  <a:pt x="2597797" y="1428049"/>
                  <a:pt x="2612572" y="1436914"/>
                </a:cubicBezTo>
                <a:cubicBezTo>
                  <a:pt x="2621006" y="1441974"/>
                  <a:pt x="2631766" y="1441847"/>
                  <a:pt x="2640563" y="1446245"/>
                </a:cubicBezTo>
                <a:cubicBezTo>
                  <a:pt x="2691230" y="1471579"/>
                  <a:pt x="2644153" y="1465710"/>
                  <a:pt x="2715208" y="1474237"/>
                </a:cubicBezTo>
                <a:cubicBezTo>
                  <a:pt x="2777277" y="1481685"/>
                  <a:pt x="2901821" y="1492898"/>
                  <a:pt x="2901821" y="1492898"/>
                </a:cubicBezTo>
                <a:cubicBezTo>
                  <a:pt x="3004458" y="1489788"/>
                  <a:pt x="3107402" y="1492094"/>
                  <a:pt x="3209731" y="1483567"/>
                </a:cubicBezTo>
                <a:cubicBezTo>
                  <a:pt x="3220906" y="1482636"/>
                  <a:pt x="3229342" y="1472356"/>
                  <a:pt x="3237723" y="1464906"/>
                </a:cubicBezTo>
                <a:cubicBezTo>
                  <a:pt x="3257448" y="1447373"/>
                  <a:pt x="3275045" y="1427584"/>
                  <a:pt x="3293706" y="1408923"/>
                </a:cubicBezTo>
                <a:cubicBezTo>
                  <a:pt x="3390772" y="1311857"/>
                  <a:pt x="3262416" y="1443873"/>
                  <a:pt x="3340359" y="1352939"/>
                </a:cubicBezTo>
                <a:cubicBezTo>
                  <a:pt x="3351809" y="1339580"/>
                  <a:pt x="3367922" y="1330255"/>
                  <a:pt x="3377682" y="1315616"/>
                </a:cubicBezTo>
                <a:cubicBezTo>
                  <a:pt x="3390123" y="1296955"/>
                  <a:pt x="3396343" y="1272074"/>
                  <a:pt x="3415004" y="1259633"/>
                </a:cubicBezTo>
                <a:cubicBezTo>
                  <a:pt x="3481658" y="1215197"/>
                  <a:pt x="3449229" y="1227749"/>
                  <a:pt x="3508310" y="1212980"/>
                </a:cubicBezTo>
                <a:cubicBezTo>
                  <a:pt x="3553562" y="1167728"/>
                  <a:pt x="3530994" y="1185416"/>
                  <a:pt x="3573625" y="1156996"/>
                </a:cubicBezTo>
                <a:cubicBezTo>
                  <a:pt x="3627452" y="1076254"/>
                  <a:pt x="3600137" y="1130825"/>
                  <a:pt x="3620278" y="1063690"/>
                </a:cubicBezTo>
                <a:cubicBezTo>
                  <a:pt x="3625930" y="1044849"/>
                  <a:pt x="3638939" y="1007706"/>
                  <a:pt x="3638939" y="1007706"/>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7" name="Freeform 26"/>
          <p:cNvSpPr/>
          <p:nvPr/>
        </p:nvSpPr>
        <p:spPr bwMode="auto">
          <a:xfrm>
            <a:off x="6176865" y="5206481"/>
            <a:ext cx="130629" cy="102637"/>
          </a:xfrm>
          <a:custGeom>
            <a:avLst/>
            <a:gdLst>
              <a:gd name="connsiteX0" fmla="*/ 130629 w 130629"/>
              <a:gd name="connsiteY0" fmla="*/ 0 h 102637"/>
              <a:gd name="connsiteX1" fmla="*/ 55984 w 130629"/>
              <a:gd name="connsiteY1" fmla="*/ 46653 h 102637"/>
              <a:gd name="connsiteX2" fmla="*/ 0 w 130629"/>
              <a:gd name="connsiteY2" fmla="*/ 102637 h 102637"/>
            </a:gdLst>
            <a:ahLst/>
            <a:cxnLst>
              <a:cxn ang="0">
                <a:pos x="connsiteX0" y="connsiteY0"/>
              </a:cxn>
              <a:cxn ang="0">
                <a:pos x="connsiteX1" y="connsiteY1"/>
              </a:cxn>
              <a:cxn ang="0">
                <a:pos x="connsiteX2" y="connsiteY2"/>
              </a:cxn>
            </a:cxnLst>
            <a:rect l="l" t="t" r="r" b="b"/>
            <a:pathLst>
              <a:path w="130629" h="102637">
                <a:moveTo>
                  <a:pt x="130629" y="0"/>
                </a:moveTo>
                <a:cubicBezTo>
                  <a:pt x="127146" y="2090"/>
                  <a:pt x="66426" y="37516"/>
                  <a:pt x="55984" y="46653"/>
                </a:cubicBezTo>
                <a:cubicBezTo>
                  <a:pt x="36123" y="64032"/>
                  <a:pt x="18661" y="83976"/>
                  <a:pt x="0" y="102637"/>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8" name="Freeform 27"/>
          <p:cNvSpPr/>
          <p:nvPr/>
        </p:nvSpPr>
        <p:spPr bwMode="auto">
          <a:xfrm>
            <a:off x="6316824" y="5206481"/>
            <a:ext cx="75190" cy="158621"/>
          </a:xfrm>
          <a:custGeom>
            <a:avLst/>
            <a:gdLst>
              <a:gd name="connsiteX0" fmla="*/ 0 w 75190"/>
              <a:gd name="connsiteY0" fmla="*/ 0 h 158621"/>
              <a:gd name="connsiteX1" fmla="*/ 46654 w 75190"/>
              <a:gd name="connsiteY1" fmla="*/ 37323 h 158621"/>
              <a:gd name="connsiteX2" fmla="*/ 65315 w 75190"/>
              <a:gd name="connsiteY2" fmla="*/ 93306 h 158621"/>
              <a:gd name="connsiteX3" fmla="*/ 74645 w 75190"/>
              <a:gd name="connsiteY3" fmla="*/ 158621 h 158621"/>
            </a:gdLst>
            <a:ahLst/>
            <a:cxnLst>
              <a:cxn ang="0">
                <a:pos x="connsiteX0" y="connsiteY0"/>
              </a:cxn>
              <a:cxn ang="0">
                <a:pos x="connsiteX1" y="connsiteY1"/>
              </a:cxn>
              <a:cxn ang="0">
                <a:pos x="connsiteX2" y="connsiteY2"/>
              </a:cxn>
              <a:cxn ang="0">
                <a:pos x="connsiteX3" y="connsiteY3"/>
              </a:cxn>
            </a:cxnLst>
            <a:rect l="l" t="t" r="r" b="b"/>
            <a:pathLst>
              <a:path w="75190" h="158621">
                <a:moveTo>
                  <a:pt x="0" y="0"/>
                </a:moveTo>
                <a:cubicBezTo>
                  <a:pt x="15551" y="12441"/>
                  <a:pt x="35233" y="21008"/>
                  <a:pt x="46654" y="37323"/>
                </a:cubicBezTo>
                <a:cubicBezTo>
                  <a:pt x="57934" y="53438"/>
                  <a:pt x="59095" y="74645"/>
                  <a:pt x="65315" y="93306"/>
                </a:cubicBezTo>
                <a:cubicBezTo>
                  <a:pt x="78579" y="133099"/>
                  <a:pt x="74645" y="111465"/>
                  <a:pt x="74645" y="158621"/>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29" name="Freeform 28"/>
          <p:cNvSpPr/>
          <p:nvPr/>
        </p:nvSpPr>
        <p:spPr bwMode="auto">
          <a:xfrm>
            <a:off x="6736702" y="4991877"/>
            <a:ext cx="1847461" cy="1278294"/>
          </a:xfrm>
          <a:custGeom>
            <a:avLst/>
            <a:gdLst>
              <a:gd name="connsiteX0" fmla="*/ 0 w 1847461"/>
              <a:gd name="connsiteY0" fmla="*/ 0 h 1278294"/>
              <a:gd name="connsiteX1" fmla="*/ 37322 w 1847461"/>
              <a:gd name="connsiteY1" fmla="*/ 46653 h 1278294"/>
              <a:gd name="connsiteX2" fmla="*/ 55984 w 1847461"/>
              <a:gd name="connsiteY2" fmla="*/ 83976 h 1278294"/>
              <a:gd name="connsiteX3" fmla="*/ 74645 w 1847461"/>
              <a:gd name="connsiteY3" fmla="*/ 111968 h 1278294"/>
              <a:gd name="connsiteX4" fmla="*/ 83976 w 1847461"/>
              <a:gd name="connsiteY4" fmla="*/ 139959 h 1278294"/>
              <a:gd name="connsiteX5" fmla="*/ 102637 w 1847461"/>
              <a:gd name="connsiteY5" fmla="*/ 177282 h 1278294"/>
              <a:gd name="connsiteX6" fmla="*/ 121298 w 1847461"/>
              <a:gd name="connsiteY6" fmla="*/ 242596 h 1278294"/>
              <a:gd name="connsiteX7" fmla="*/ 130629 w 1847461"/>
              <a:gd name="connsiteY7" fmla="*/ 270588 h 1278294"/>
              <a:gd name="connsiteX8" fmla="*/ 149290 w 1847461"/>
              <a:gd name="connsiteY8" fmla="*/ 298580 h 1278294"/>
              <a:gd name="connsiteX9" fmla="*/ 167951 w 1847461"/>
              <a:gd name="connsiteY9" fmla="*/ 354563 h 1278294"/>
              <a:gd name="connsiteX10" fmla="*/ 186612 w 1847461"/>
              <a:gd name="connsiteY10" fmla="*/ 419878 h 1278294"/>
              <a:gd name="connsiteX11" fmla="*/ 214604 w 1847461"/>
              <a:gd name="connsiteY11" fmla="*/ 541176 h 1278294"/>
              <a:gd name="connsiteX12" fmla="*/ 233265 w 1847461"/>
              <a:gd name="connsiteY12" fmla="*/ 578498 h 1278294"/>
              <a:gd name="connsiteX13" fmla="*/ 270588 w 1847461"/>
              <a:gd name="connsiteY13" fmla="*/ 615821 h 1278294"/>
              <a:gd name="connsiteX14" fmla="*/ 279918 w 1847461"/>
              <a:gd name="connsiteY14" fmla="*/ 643812 h 1278294"/>
              <a:gd name="connsiteX15" fmla="*/ 307910 w 1847461"/>
              <a:gd name="connsiteY15" fmla="*/ 653143 h 1278294"/>
              <a:gd name="connsiteX16" fmla="*/ 335902 w 1847461"/>
              <a:gd name="connsiteY16" fmla="*/ 671804 h 1278294"/>
              <a:gd name="connsiteX17" fmla="*/ 363894 w 1847461"/>
              <a:gd name="connsiteY17" fmla="*/ 681135 h 1278294"/>
              <a:gd name="connsiteX18" fmla="*/ 429208 w 1847461"/>
              <a:gd name="connsiteY18" fmla="*/ 709127 h 1278294"/>
              <a:gd name="connsiteX19" fmla="*/ 447869 w 1847461"/>
              <a:gd name="connsiteY19" fmla="*/ 737119 h 1278294"/>
              <a:gd name="connsiteX20" fmla="*/ 513184 w 1847461"/>
              <a:gd name="connsiteY20" fmla="*/ 765110 h 1278294"/>
              <a:gd name="connsiteX21" fmla="*/ 587829 w 1847461"/>
              <a:gd name="connsiteY21" fmla="*/ 802433 h 1278294"/>
              <a:gd name="connsiteX22" fmla="*/ 615820 w 1847461"/>
              <a:gd name="connsiteY22" fmla="*/ 811763 h 1278294"/>
              <a:gd name="connsiteX23" fmla="*/ 643812 w 1847461"/>
              <a:gd name="connsiteY23" fmla="*/ 821094 h 1278294"/>
              <a:gd name="connsiteX24" fmla="*/ 755780 w 1847461"/>
              <a:gd name="connsiteY24" fmla="*/ 839755 h 1278294"/>
              <a:gd name="connsiteX25" fmla="*/ 998376 w 1847461"/>
              <a:gd name="connsiteY25" fmla="*/ 830425 h 1278294"/>
              <a:gd name="connsiteX26" fmla="*/ 1054359 w 1847461"/>
              <a:gd name="connsiteY26" fmla="*/ 811763 h 1278294"/>
              <a:gd name="connsiteX27" fmla="*/ 1110343 w 1847461"/>
              <a:gd name="connsiteY27" fmla="*/ 774441 h 1278294"/>
              <a:gd name="connsiteX28" fmla="*/ 1129004 w 1847461"/>
              <a:gd name="connsiteY28" fmla="*/ 746449 h 1278294"/>
              <a:gd name="connsiteX29" fmla="*/ 1156996 w 1847461"/>
              <a:gd name="connsiteY29" fmla="*/ 737119 h 1278294"/>
              <a:gd name="connsiteX30" fmla="*/ 1175657 w 1847461"/>
              <a:gd name="connsiteY30" fmla="*/ 718457 h 1278294"/>
              <a:gd name="connsiteX31" fmla="*/ 1194318 w 1847461"/>
              <a:gd name="connsiteY31" fmla="*/ 662474 h 1278294"/>
              <a:gd name="connsiteX32" fmla="*/ 1203649 w 1847461"/>
              <a:gd name="connsiteY32" fmla="*/ 597159 h 1278294"/>
              <a:gd name="connsiteX33" fmla="*/ 1250302 w 1847461"/>
              <a:gd name="connsiteY33" fmla="*/ 531845 h 1278294"/>
              <a:gd name="connsiteX34" fmla="*/ 1268963 w 1847461"/>
              <a:gd name="connsiteY34" fmla="*/ 466531 h 1278294"/>
              <a:gd name="connsiteX35" fmla="*/ 1250302 w 1847461"/>
              <a:gd name="connsiteY35" fmla="*/ 335902 h 1278294"/>
              <a:gd name="connsiteX36" fmla="*/ 1166327 w 1847461"/>
              <a:gd name="connsiteY36" fmla="*/ 233265 h 1278294"/>
              <a:gd name="connsiteX37" fmla="*/ 1147665 w 1847461"/>
              <a:gd name="connsiteY37" fmla="*/ 214604 h 1278294"/>
              <a:gd name="connsiteX38" fmla="*/ 1110343 w 1847461"/>
              <a:gd name="connsiteY38" fmla="*/ 205274 h 1278294"/>
              <a:gd name="connsiteX39" fmla="*/ 905069 w 1847461"/>
              <a:gd name="connsiteY39" fmla="*/ 195943 h 1278294"/>
              <a:gd name="connsiteX40" fmla="*/ 811763 w 1847461"/>
              <a:gd name="connsiteY40" fmla="*/ 233265 h 1278294"/>
              <a:gd name="connsiteX41" fmla="*/ 783771 w 1847461"/>
              <a:gd name="connsiteY41" fmla="*/ 242596 h 1278294"/>
              <a:gd name="connsiteX42" fmla="*/ 709127 w 1847461"/>
              <a:gd name="connsiteY42" fmla="*/ 289249 h 1278294"/>
              <a:gd name="connsiteX43" fmla="*/ 615820 w 1847461"/>
              <a:gd name="connsiteY43" fmla="*/ 345233 h 1278294"/>
              <a:gd name="connsiteX44" fmla="*/ 578498 w 1847461"/>
              <a:gd name="connsiteY44" fmla="*/ 363894 h 1278294"/>
              <a:gd name="connsiteX45" fmla="*/ 503853 w 1847461"/>
              <a:gd name="connsiteY45" fmla="*/ 419878 h 1278294"/>
              <a:gd name="connsiteX46" fmla="*/ 475861 w 1847461"/>
              <a:gd name="connsiteY46" fmla="*/ 447870 h 1278294"/>
              <a:gd name="connsiteX47" fmla="*/ 401216 w 1847461"/>
              <a:gd name="connsiteY47" fmla="*/ 503853 h 1278294"/>
              <a:gd name="connsiteX48" fmla="*/ 345233 w 1847461"/>
              <a:gd name="connsiteY48" fmla="*/ 569168 h 1278294"/>
              <a:gd name="connsiteX49" fmla="*/ 317241 w 1847461"/>
              <a:gd name="connsiteY49" fmla="*/ 606490 h 1278294"/>
              <a:gd name="connsiteX50" fmla="*/ 251927 w 1847461"/>
              <a:gd name="connsiteY50" fmla="*/ 699796 h 1278294"/>
              <a:gd name="connsiteX51" fmla="*/ 233265 w 1847461"/>
              <a:gd name="connsiteY51" fmla="*/ 718457 h 1278294"/>
              <a:gd name="connsiteX52" fmla="*/ 223935 w 1847461"/>
              <a:gd name="connsiteY52" fmla="*/ 942392 h 1278294"/>
              <a:gd name="connsiteX53" fmla="*/ 261257 w 1847461"/>
              <a:gd name="connsiteY53" fmla="*/ 998376 h 1278294"/>
              <a:gd name="connsiteX54" fmla="*/ 317241 w 1847461"/>
              <a:gd name="connsiteY54" fmla="*/ 1045029 h 1278294"/>
              <a:gd name="connsiteX55" fmla="*/ 354563 w 1847461"/>
              <a:gd name="connsiteY55" fmla="*/ 1082351 h 1278294"/>
              <a:gd name="connsiteX56" fmla="*/ 382555 w 1847461"/>
              <a:gd name="connsiteY56" fmla="*/ 1091682 h 1278294"/>
              <a:gd name="connsiteX57" fmla="*/ 447869 w 1847461"/>
              <a:gd name="connsiteY57" fmla="*/ 1119674 h 1278294"/>
              <a:gd name="connsiteX58" fmla="*/ 494522 w 1847461"/>
              <a:gd name="connsiteY58" fmla="*/ 1129004 h 1278294"/>
              <a:gd name="connsiteX59" fmla="*/ 606490 w 1847461"/>
              <a:gd name="connsiteY59" fmla="*/ 1156996 h 1278294"/>
              <a:gd name="connsiteX60" fmla="*/ 774441 w 1847461"/>
              <a:gd name="connsiteY60" fmla="*/ 1175657 h 1278294"/>
              <a:gd name="connsiteX61" fmla="*/ 821094 w 1847461"/>
              <a:gd name="connsiteY61" fmla="*/ 1184988 h 1278294"/>
              <a:gd name="connsiteX62" fmla="*/ 858416 w 1847461"/>
              <a:gd name="connsiteY62" fmla="*/ 1194319 h 1278294"/>
              <a:gd name="connsiteX63" fmla="*/ 970384 w 1847461"/>
              <a:gd name="connsiteY63" fmla="*/ 1203649 h 1278294"/>
              <a:gd name="connsiteX64" fmla="*/ 1035698 w 1847461"/>
              <a:gd name="connsiteY64" fmla="*/ 1212980 h 1278294"/>
              <a:gd name="connsiteX65" fmla="*/ 1110343 w 1847461"/>
              <a:gd name="connsiteY65" fmla="*/ 1166327 h 1278294"/>
              <a:gd name="connsiteX66" fmla="*/ 1147665 w 1847461"/>
              <a:gd name="connsiteY66" fmla="*/ 1147665 h 1278294"/>
              <a:gd name="connsiteX67" fmla="*/ 1203649 w 1847461"/>
              <a:gd name="connsiteY67" fmla="*/ 1091682 h 1278294"/>
              <a:gd name="connsiteX68" fmla="*/ 1231641 w 1847461"/>
              <a:gd name="connsiteY68" fmla="*/ 1073021 h 1278294"/>
              <a:gd name="connsiteX69" fmla="*/ 1287625 w 1847461"/>
              <a:gd name="connsiteY69" fmla="*/ 1017037 h 1278294"/>
              <a:gd name="connsiteX70" fmla="*/ 1315616 w 1847461"/>
              <a:gd name="connsiteY70" fmla="*/ 989045 h 1278294"/>
              <a:gd name="connsiteX71" fmla="*/ 1324947 w 1847461"/>
              <a:gd name="connsiteY71" fmla="*/ 961053 h 1278294"/>
              <a:gd name="connsiteX72" fmla="*/ 1362269 w 1847461"/>
              <a:gd name="connsiteY72" fmla="*/ 867747 h 1278294"/>
              <a:gd name="connsiteX73" fmla="*/ 1380931 w 1847461"/>
              <a:gd name="connsiteY73" fmla="*/ 765110 h 1278294"/>
              <a:gd name="connsiteX74" fmla="*/ 1371600 w 1847461"/>
              <a:gd name="connsiteY74" fmla="*/ 606490 h 1278294"/>
              <a:gd name="connsiteX75" fmla="*/ 1343608 w 1847461"/>
              <a:gd name="connsiteY75" fmla="*/ 587829 h 1278294"/>
              <a:gd name="connsiteX76" fmla="*/ 1166327 w 1847461"/>
              <a:gd name="connsiteY76" fmla="*/ 578498 h 1278294"/>
              <a:gd name="connsiteX77" fmla="*/ 867747 w 1847461"/>
              <a:gd name="connsiteY77" fmla="*/ 587829 h 1278294"/>
              <a:gd name="connsiteX78" fmla="*/ 839755 w 1847461"/>
              <a:gd name="connsiteY78" fmla="*/ 606490 h 1278294"/>
              <a:gd name="connsiteX79" fmla="*/ 811763 w 1847461"/>
              <a:gd name="connsiteY79" fmla="*/ 634482 h 1278294"/>
              <a:gd name="connsiteX80" fmla="*/ 765110 w 1847461"/>
              <a:gd name="connsiteY80" fmla="*/ 709127 h 1278294"/>
              <a:gd name="connsiteX81" fmla="*/ 727788 w 1847461"/>
              <a:gd name="connsiteY81" fmla="*/ 755780 h 1278294"/>
              <a:gd name="connsiteX82" fmla="*/ 709127 w 1847461"/>
              <a:gd name="connsiteY82" fmla="*/ 821094 h 1278294"/>
              <a:gd name="connsiteX83" fmla="*/ 653143 w 1847461"/>
              <a:gd name="connsiteY83" fmla="*/ 923731 h 1278294"/>
              <a:gd name="connsiteX84" fmla="*/ 662474 w 1847461"/>
              <a:gd name="connsiteY84" fmla="*/ 1156996 h 1278294"/>
              <a:gd name="connsiteX85" fmla="*/ 727788 w 1847461"/>
              <a:gd name="connsiteY85" fmla="*/ 1222310 h 1278294"/>
              <a:gd name="connsiteX86" fmla="*/ 914400 w 1847461"/>
              <a:gd name="connsiteY86" fmla="*/ 1250302 h 1278294"/>
              <a:gd name="connsiteX87" fmla="*/ 1017037 w 1847461"/>
              <a:gd name="connsiteY87" fmla="*/ 1259633 h 1278294"/>
              <a:gd name="connsiteX88" fmla="*/ 1614196 w 1847461"/>
              <a:gd name="connsiteY88" fmla="*/ 1278294 h 1278294"/>
              <a:gd name="connsiteX89" fmla="*/ 1660849 w 1847461"/>
              <a:gd name="connsiteY89" fmla="*/ 1268963 h 1278294"/>
              <a:gd name="connsiteX90" fmla="*/ 1670180 w 1847461"/>
              <a:gd name="connsiteY90" fmla="*/ 1240972 h 1278294"/>
              <a:gd name="connsiteX91" fmla="*/ 1707502 w 1847461"/>
              <a:gd name="connsiteY91" fmla="*/ 1184988 h 1278294"/>
              <a:gd name="connsiteX92" fmla="*/ 1735494 w 1847461"/>
              <a:gd name="connsiteY92" fmla="*/ 1129004 h 1278294"/>
              <a:gd name="connsiteX93" fmla="*/ 1763486 w 1847461"/>
              <a:gd name="connsiteY93" fmla="*/ 1054359 h 1278294"/>
              <a:gd name="connsiteX94" fmla="*/ 1782147 w 1847461"/>
              <a:gd name="connsiteY94" fmla="*/ 970384 h 1278294"/>
              <a:gd name="connsiteX95" fmla="*/ 1791478 w 1847461"/>
              <a:gd name="connsiteY95" fmla="*/ 942392 h 1278294"/>
              <a:gd name="connsiteX96" fmla="*/ 1828800 w 1847461"/>
              <a:gd name="connsiteY96" fmla="*/ 858417 h 1278294"/>
              <a:gd name="connsiteX97" fmla="*/ 1838131 w 1847461"/>
              <a:gd name="connsiteY97" fmla="*/ 783772 h 1278294"/>
              <a:gd name="connsiteX98" fmla="*/ 1847461 w 1847461"/>
              <a:gd name="connsiteY98" fmla="*/ 755780 h 1278294"/>
              <a:gd name="connsiteX99" fmla="*/ 1838131 w 1847461"/>
              <a:gd name="connsiteY99" fmla="*/ 578498 h 1278294"/>
              <a:gd name="connsiteX100" fmla="*/ 1810139 w 1847461"/>
              <a:gd name="connsiteY100" fmla="*/ 522514 h 1278294"/>
              <a:gd name="connsiteX101" fmla="*/ 1791478 w 1847461"/>
              <a:gd name="connsiteY101" fmla="*/ 466531 h 1278294"/>
              <a:gd name="connsiteX102" fmla="*/ 1782147 w 1847461"/>
              <a:gd name="connsiteY102" fmla="*/ 429208 h 1278294"/>
              <a:gd name="connsiteX103" fmla="*/ 1763486 w 1847461"/>
              <a:gd name="connsiteY103" fmla="*/ 401217 h 1278294"/>
              <a:gd name="connsiteX104" fmla="*/ 1754155 w 1847461"/>
              <a:gd name="connsiteY104" fmla="*/ 373225 h 1278294"/>
              <a:gd name="connsiteX105" fmla="*/ 1735494 w 1847461"/>
              <a:gd name="connsiteY105" fmla="*/ 345233 h 1278294"/>
              <a:gd name="connsiteX106" fmla="*/ 1726163 w 1847461"/>
              <a:gd name="connsiteY106" fmla="*/ 317241 h 1278294"/>
              <a:gd name="connsiteX107" fmla="*/ 1660849 w 1847461"/>
              <a:gd name="connsiteY107" fmla="*/ 233265 h 1278294"/>
              <a:gd name="connsiteX108" fmla="*/ 1642188 w 1847461"/>
              <a:gd name="connsiteY108" fmla="*/ 195943 h 1278294"/>
              <a:gd name="connsiteX109" fmla="*/ 1614196 w 1847461"/>
              <a:gd name="connsiteY109" fmla="*/ 167951 h 12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47461" h="1278294">
                <a:moveTo>
                  <a:pt x="0" y="0"/>
                </a:moveTo>
                <a:cubicBezTo>
                  <a:pt x="12441" y="15551"/>
                  <a:pt x="26275" y="30083"/>
                  <a:pt x="37322" y="46653"/>
                </a:cubicBezTo>
                <a:cubicBezTo>
                  <a:pt x="45038" y="58226"/>
                  <a:pt x="49083" y="71899"/>
                  <a:pt x="55984" y="83976"/>
                </a:cubicBezTo>
                <a:cubicBezTo>
                  <a:pt x="61548" y="93712"/>
                  <a:pt x="69630" y="101938"/>
                  <a:pt x="74645" y="111968"/>
                </a:cubicBezTo>
                <a:cubicBezTo>
                  <a:pt x="79043" y="120765"/>
                  <a:pt x="80102" y="130919"/>
                  <a:pt x="83976" y="139959"/>
                </a:cubicBezTo>
                <a:cubicBezTo>
                  <a:pt x="89455" y="152744"/>
                  <a:pt x="97158" y="164497"/>
                  <a:pt x="102637" y="177282"/>
                </a:cubicBezTo>
                <a:cubicBezTo>
                  <a:pt x="112222" y="199648"/>
                  <a:pt x="114536" y="218930"/>
                  <a:pt x="121298" y="242596"/>
                </a:cubicBezTo>
                <a:cubicBezTo>
                  <a:pt x="124000" y="252053"/>
                  <a:pt x="126230" y="261791"/>
                  <a:pt x="130629" y="270588"/>
                </a:cubicBezTo>
                <a:cubicBezTo>
                  <a:pt x="135644" y="280618"/>
                  <a:pt x="143070" y="289249"/>
                  <a:pt x="149290" y="298580"/>
                </a:cubicBezTo>
                <a:lnTo>
                  <a:pt x="167951" y="354563"/>
                </a:lnTo>
                <a:cubicBezTo>
                  <a:pt x="175948" y="378553"/>
                  <a:pt x="181924" y="394093"/>
                  <a:pt x="186612" y="419878"/>
                </a:cubicBezTo>
                <a:cubicBezTo>
                  <a:pt x="195732" y="470039"/>
                  <a:pt x="191666" y="495299"/>
                  <a:pt x="214604" y="541176"/>
                </a:cubicBezTo>
                <a:cubicBezTo>
                  <a:pt x="220824" y="553617"/>
                  <a:pt x="224920" y="567371"/>
                  <a:pt x="233265" y="578498"/>
                </a:cubicBezTo>
                <a:cubicBezTo>
                  <a:pt x="243822" y="592573"/>
                  <a:pt x="270588" y="615821"/>
                  <a:pt x="270588" y="615821"/>
                </a:cubicBezTo>
                <a:cubicBezTo>
                  <a:pt x="273698" y="625151"/>
                  <a:pt x="272964" y="636858"/>
                  <a:pt x="279918" y="643812"/>
                </a:cubicBezTo>
                <a:cubicBezTo>
                  <a:pt x="286873" y="650767"/>
                  <a:pt x="299113" y="648744"/>
                  <a:pt x="307910" y="653143"/>
                </a:cubicBezTo>
                <a:cubicBezTo>
                  <a:pt x="317940" y="658158"/>
                  <a:pt x="325872" y="666789"/>
                  <a:pt x="335902" y="671804"/>
                </a:cubicBezTo>
                <a:cubicBezTo>
                  <a:pt x="344699" y="676203"/>
                  <a:pt x="355097" y="676736"/>
                  <a:pt x="363894" y="681135"/>
                </a:cubicBezTo>
                <a:cubicBezTo>
                  <a:pt x="428330" y="713353"/>
                  <a:pt x="351533" y="689707"/>
                  <a:pt x="429208" y="709127"/>
                </a:cubicBezTo>
                <a:cubicBezTo>
                  <a:pt x="435428" y="718458"/>
                  <a:pt x="439254" y="729940"/>
                  <a:pt x="447869" y="737119"/>
                </a:cubicBezTo>
                <a:cubicBezTo>
                  <a:pt x="463243" y="749930"/>
                  <a:pt x="493737" y="758628"/>
                  <a:pt x="513184" y="765110"/>
                </a:cubicBezTo>
                <a:cubicBezTo>
                  <a:pt x="545754" y="797682"/>
                  <a:pt x="523500" y="780990"/>
                  <a:pt x="587829" y="802433"/>
                </a:cubicBezTo>
                <a:lnTo>
                  <a:pt x="615820" y="811763"/>
                </a:lnTo>
                <a:cubicBezTo>
                  <a:pt x="625151" y="814873"/>
                  <a:pt x="634168" y="819165"/>
                  <a:pt x="643812" y="821094"/>
                </a:cubicBezTo>
                <a:cubicBezTo>
                  <a:pt x="712031" y="834738"/>
                  <a:pt x="674765" y="828182"/>
                  <a:pt x="755780" y="839755"/>
                </a:cubicBezTo>
                <a:cubicBezTo>
                  <a:pt x="836645" y="836645"/>
                  <a:pt x="917804" y="837979"/>
                  <a:pt x="998376" y="830425"/>
                </a:cubicBezTo>
                <a:cubicBezTo>
                  <a:pt x="1017961" y="828589"/>
                  <a:pt x="1037992" y="822674"/>
                  <a:pt x="1054359" y="811763"/>
                </a:cubicBezTo>
                <a:lnTo>
                  <a:pt x="1110343" y="774441"/>
                </a:lnTo>
                <a:cubicBezTo>
                  <a:pt x="1116563" y="765110"/>
                  <a:pt x="1120247" y="753454"/>
                  <a:pt x="1129004" y="746449"/>
                </a:cubicBezTo>
                <a:cubicBezTo>
                  <a:pt x="1136684" y="740305"/>
                  <a:pt x="1148562" y="742179"/>
                  <a:pt x="1156996" y="737119"/>
                </a:cubicBezTo>
                <a:cubicBezTo>
                  <a:pt x="1164539" y="732593"/>
                  <a:pt x="1169437" y="724678"/>
                  <a:pt x="1175657" y="718457"/>
                </a:cubicBezTo>
                <a:cubicBezTo>
                  <a:pt x="1181877" y="699796"/>
                  <a:pt x="1191536" y="681947"/>
                  <a:pt x="1194318" y="662474"/>
                </a:cubicBezTo>
                <a:cubicBezTo>
                  <a:pt x="1197428" y="640702"/>
                  <a:pt x="1197329" y="618224"/>
                  <a:pt x="1203649" y="597159"/>
                </a:cubicBezTo>
                <a:cubicBezTo>
                  <a:pt x="1205922" y="589581"/>
                  <a:pt x="1250271" y="531886"/>
                  <a:pt x="1250302" y="531845"/>
                </a:cubicBezTo>
                <a:cubicBezTo>
                  <a:pt x="1254703" y="518643"/>
                  <a:pt x="1268963" y="478250"/>
                  <a:pt x="1268963" y="466531"/>
                </a:cubicBezTo>
                <a:cubicBezTo>
                  <a:pt x="1268963" y="457133"/>
                  <a:pt x="1267571" y="366986"/>
                  <a:pt x="1250302" y="335902"/>
                </a:cubicBezTo>
                <a:cubicBezTo>
                  <a:pt x="1219353" y="280193"/>
                  <a:pt x="1210627" y="277565"/>
                  <a:pt x="1166327" y="233265"/>
                </a:cubicBezTo>
                <a:cubicBezTo>
                  <a:pt x="1160106" y="227044"/>
                  <a:pt x="1156199" y="216738"/>
                  <a:pt x="1147665" y="214604"/>
                </a:cubicBezTo>
                <a:lnTo>
                  <a:pt x="1110343" y="205274"/>
                </a:lnTo>
                <a:cubicBezTo>
                  <a:pt x="1031047" y="165625"/>
                  <a:pt x="1053944" y="169358"/>
                  <a:pt x="905069" y="195943"/>
                </a:cubicBezTo>
                <a:cubicBezTo>
                  <a:pt x="872093" y="201832"/>
                  <a:pt x="843542" y="222672"/>
                  <a:pt x="811763" y="233265"/>
                </a:cubicBezTo>
                <a:cubicBezTo>
                  <a:pt x="802432" y="236375"/>
                  <a:pt x="792568" y="238197"/>
                  <a:pt x="783771" y="242596"/>
                </a:cubicBezTo>
                <a:cubicBezTo>
                  <a:pt x="745296" y="261834"/>
                  <a:pt x="741205" y="269509"/>
                  <a:pt x="709127" y="289249"/>
                </a:cubicBezTo>
                <a:cubicBezTo>
                  <a:pt x="678236" y="308259"/>
                  <a:pt x="648262" y="329012"/>
                  <a:pt x="615820" y="345233"/>
                </a:cubicBezTo>
                <a:cubicBezTo>
                  <a:pt x="603379" y="351453"/>
                  <a:pt x="590071" y="356179"/>
                  <a:pt x="578498" y="363894"/>
                </a:cubicBezTo>
                <a:cubicBezTo>
                  <a:pt x="552619" y="381146"/>
                  <a:pt x="525846" y="397885"/>
                  <a:pt x="503853" y="419878"/>
                </a:cubicBezTo>
                <a:cubicBezTo>
                  <a:pt x="494522" y="429209"/>
                  <a:pt x="486599" y="440200"/>
                  <a:pt x="475861" y="447870"/>
                </a:cubicBezTo>
                <a:cubicBezTo>
                  <a:pt x="383004" y="514197"/>
                  <a:pt x="498716" y="406355"/>
                  <a:pt x="401216" y="503853"/>
                </a:cubicBezTo>
                <a:cubicBezTo>
                  <a:pt x="364768" y="576751"/>
                  <a:pt x="405793" y="508608"/>
                  <a:pt x="345233" y="569168"/>
                </a:cubicBezTo>
                <a:cubicBezTo>
                  <a:pt x="334237" y="580164"/>
                  <a:pt x="326159" y="593750"/>
                  <a:pt x="317241" y="606490"/>
                </a:cubicBezTo>
                <a:cubicBezTo>
                  <a:pt x="291813" y="642816"/>
                  <a:pt x="279146" y="667133"/>
                  <a:pt x="251927" y="699796"/>
                </a:cubicBezTo>
                <a:cubicBezTo>
                  <a:pt x="246295" y="706554"/>
                  <a:pt x="239486" y="712237"/>
                  <a:pt x="233265" y="718457"/>
                </a:cubicBezTo>
                <a:cubicBezTo>
                  <a:pt x="207431" y="821795"/>
                  <a:pt x="203440" y="805761"/>
                  <a:pt x="223935" y="942392"/>
                </a:cubicBezTo>
                <a:cubicBezTo>
                  <a:pt x="228890" y="975422"/>
                  <a:pt x="243918" y="977569"/>
                  <a:pt x="261257" y="998376"/>
                </a:cubicBezTo>
                <a:cubicBezTo>
                  <a:pt x="300363" y="1045304"/>
                  <a:pt x="271199" y="1029681"/>
                  <a:pt x="317241" y="1045029"/>
                </a:cubicBezTo>
                <a:cubicBezTo>
                  <a:pt x="329682" y="1057470"/>
                  <a:pt x="340246" y="1072125"/>
                  <a:pt x="354563" y="1082351"/>
                </a:cubicBezTo>
                <a:cubicBezTo>
                  <a:pt x="362566" y="1088068"/>
                  <a:pt x="373515" y="1087808"/>
                  <a:pt x="382555" y="1091682"/>
                </a:cubicBezTo>
                <a:cubicBezTo>
                  <a:pt x="419929" y="1107700"/>
                  <a:pt x="412866" y="1110923"/>
                  <a:pt x="447869" y="1119674"/>
                </a:cubicBezTo>
                <a:cubicBezTo>
                  <a:pt x="463254" y="1123520"/>
                  <a:pt x="479222" y="1124831"/>
                  <a:pt x="494522" y="1129004"/>
                </a:cubicBezTo>
                <a:cubicBezTo>
                  <a:pt x="576676" y="1151409"/>
                  <a:pt x="523195" y="1146584"/>
                  <a:pt x="606490" y="1156996"/>
                </a:cubicBezTo>
                <a:cubicBezTo>
                  <a:pt x="662383" y="1163983"/>
                  <a:pt x="719207" y="1164610"/>
                  <a:pt x="774441" y="1175657"/>
                </a:cubicBezTo>
                <a:cubicBezTo>
                  <a:pt x="789992" y="1178767"/>
                  <a:pt x="805613" y="1181548"/>
                  <a:pt x="821094" y="1184988"/>
                </a:cubicBezTo>
                <a:cubicBezTo>
                  <a:pt x="833612" y="1187770"/>
                  <a:pt x="845691" y="1192728"/>
                  <a:pt x="858416" y="1194319"/>
                </a:cubicBezTo>
                <a:cubicBezTo>
                  <a:pt x="895579" y="1198964"/>
                  <a:pt x="933138" y="1199728"/>
                  <a:pt x="970384" y="1203649"/>
                </a:cubicBezTo>
                <a:cubicBezTo>
                  <a:pt x="992256" y="1205951"/>
                  <a:pt x="1013927" y="1209870"/>
                  <a:pt x="1035698" y="1212980"/>
                </a:cubicBezTo>
                <a:cubicBezTo>
                  <a:pt x="1171480" y="1167720"/>
                  <a:pt x="1041344" y="1223828"/>
                  <a:pt x="1110343" y="1166327"/>
                </a:cubicBezTo>
                <a:cubicBezTo>
                  <a:pt x="1121028" y="1157422"/>
                  <a:pt x="1136804" y="1156354"/>
                  <a:pt x="1147665" y="1147665"/>
                </a:cubicBezTo>
                <a:cubicBezTo>
                  <a:pt x="1168273" y="1131179"/>
                  <a:pt x="1181690" y="1106321"/>
                  <a:pt x="1203649" y="1091682"/>
                </a:cubicBezTo>
                <a:cubicBezTo>
                  <a:pt x="1212980" y="1085462"/>
                  <a:pt x="1223260" y="1080471"/>
                  <a:pt x="1231641" y="1073021"/>
                </a:cubicBezTo>
                <a:cubicBezTo>
                  <a:pt x="1251366" y="1055488"/>
                  <a:pt x="1268964" y="1035698"/>
                  <a:pt x="1287625" y="1017037"/>
                </a:cubicBezTo>
                <a:lnTo>
                  <a:pt x="1315616" y="989045"/>
                </a:lnTo>
                <a:cubicBezTo>
                  <a:pt x="1318726" y="979714"/>
                  <a:pt x="1321416" y="970233"/>
                  <a:pt x="1324947" y="961053"/>
                </a:cubicBezTo>
                <a:cubicBezTo>
                  <a:pt x="1336972" y="929788"/>
                  <a:pt x="1355699" y="900594"/>
                  <a:pt x="1362269" y="867747"/>
                </a:cubicBezTo>
                <a:cubicBezTo>
                  <a:pt x="1375310" y="802543"/>
                  <a:pt x="1368993" y="836737"/>
                  <a:pt x="1380931" y="765110"/>
                </a:cubicBezTo>
                <a:cubicBezTo>
                  <a:pt x="1377821" y="712237"/>
                  <a:pt x="1382511" y="658319"/>
                  <a:pt x="1371600" y="606490"/>
                </a:cubicBezTo>
                <a:cubicBezTo>
                  <a:pt x="1369290" y="595517"/>
                  <a:pt x="1354719" y="589344"/>
                  <a:pt x="1343608" y="587829"/>
                </a:cubicBezTo>
                <a:cubicBezTo>
                  <a:pt x="1284975" y="579834"/>
                  <a:pt x="1225421" y="581608"/>
                  <a:pt x="1166327" y="578498"/>
                </a:cubicBezTo>
                <a:cubicBezTo>
                  <a:pt x="1066800" y="581608"/>
                  <a:pt x="966958" y="579325"/>
                  <a:pt x="867747" y="587829"/>
                </a:cubicBezTo>
                <a:cubicBezTo>
                  <a:pt x="856574" y="588787"/>
                  <a:pt x="848370" y="599311"/>
                  <a:pt x="839755" y="606490"/>
                </a:cubicBezTo>
                <a:cubicBezTo>
                  <a:pt x="829618" y="614938"/>
                  <a:pt x="820211" y="624345"/>
                  <a:pt x="811763" y="634482"/>
                </a:cubicBezTo>
                <a:cubicBezTo>
                  <a:pt x="798996" y="649802"/>
                  <a:pt x="773071" y="697754"/>
                  <a:pt x="765110" y="709127"/>
                </a:cubicBezTo>
                <a:cubicBezTo>
                  <a:pt x="753690" y="725442"/>
                  <a:pt x="740229" y="740229"/>
                  <a:pt x="727788" y="755780"/>
                </a:cubicBezTo>
                <a:cubicBezTo>
                  <a:pt x="723831" y="771608"/>
                  <a:pt x="716561" y="804740"/>
                  <a:pt x="709127" y="821094"/>
                </a:cubicBezTo>
                <a:cubicBezTo>
                  <a:pt x="678888" y="887620"/>
                  <a:pt x="682358" y="879908"/>
                  <a:pt x="653143" y="923731"/>
                </a:cubicBezTo>
                <a:cubicBezTo>
                  <a:pt x="656253" y="1001486"/>
                  <a:pt x="650083" y="1080172"/>
                  <a:pt x="662474" y="1156996"/>
                </a:cubicBezTo>
                <a:cubicBezTo>
                  <a:pt x="672270" y="1217732"/>
                  <a:pt x="692982" y="1207393"/>
                  <a:pt x="727788" y="1222310"/>
                </a:cubicBezTo>
                <a:cubicBezTo>
                  <a:pt x="827703" y="1265131"/>
                  <a:pt x="686713" y="1233437"/>
                  <a:pt x="914400" y="1250302"/>
                </a:cubicBezTo>
                <a:cubicBezTo>
                  <a:pt x="948660" y="1252840"/>
                  <a:pt x="982731" y="1257827"/>
                  <a:pt x="1017037" y="1259633"/>
                </a:cubicBezTo>
                <a:cubicBezTo>
                  <a:pt x="1160461" y="1267182"/>
                  <a:pt x="1491200" y="1274970"/>
                  <a:pt x="1614196" y="1278294"/>
                </a:cubicBezTo>
                <a:cubicBezTo>
                  <a:pt x="1629747" y="1275184"/>
                  <a:pt x="1647653" y="1277760"/>
                  <a:pt x="1660849" y="1268963"/>
                </a:cubicBezTo>
                <a:cubicBezTo>
                  <a:pt x="1669032" y="1263508"/>
                  <a:pt x="1665404" y="1249569"/>
                  <a:pt x="1670180" y="1240972"/>
                </a:cubicBezTo>
                <a:cubicBezTo>
                  <a:pt x="1681072" y="1221366"/>
                  <a:pt x="1700409" y="1206265"/>
                  <a:pt x="1707502" y="1184988"/>
                </a:cubicBezTo>
                <a:cubicBezTo>
                  <a:pt x="1720379" y="1146357"/>
                  <a:pt x="1711377" y="1165180"/>
                  <a:pt x="1735494" y="1129004"/>
                </a:cubicBezTo>
                <a:cubicBezTo>
                  <a:pt x="1759447" y="1033196"/>
                  <a:pt x="1726889" y="1151954"/>
                  <a:pt x="1763486" y="1054359"/>
                </a:cubicBezTo>
                <a:cubicBezTo>
                  <a:pt x="1770667" y="1035209"/>
                  <a:pt x="1777715" y="988111"/>
                  <a:pt x="1782147" y="970384"/>
                </a:cubicBezTo>
                <a:cubicBezTo>
                  <a:pt x="1784533" y="960842"/>
                  <a:pt x="1788025" y="951601"/>
                  <a:pt x="1791478" y="942392"/>
                </a:cubicBezTo>
                <a:cubicBezTo>
                  <a:pt x="1809349" y="894735"/>
                  <a:pt x="1807594" y="900828"/>
                  <a:pt x="1828800" y="858417"/>
                </a:cubicBezTo>
                <a:cubicBezTo>
                  <a:pt x="1831910" y="833535"/>
                  <a:pt x="1833645" y="808443"/>
                  <a:pt x="1838131" y="783772"/>
                </a:cubicBezTo>
                <a:cubicBezTo>
                  <a:pt x="1839890" y="774095"/>
                  <a:pt x="1847461" y="765615"/>
                  <a:pt x="1847461" y="755780"/>
                </a:cubicBezTo>
                <a:cubicBezTo>
                  <a:pt x="1847461" y="696604"/>
                  <a:pt x="1843488" y="637431"/>
                  <a:pt x="1838131" y="578498"/>
                </a:cubicBezTo>
                <a:cubicBezTo>
                  <a:pt x="1835214" y="546416"/>
                  <a:pt x="1822899" y="551224"/>
                  <a:pt x="1810139" y="522514"/>
                </a:cubicBezTo>
                <a:cubicBezTo>
                  <a:pt x="1802150" y="504539"/>
                  <a:pt x="1796249" y="485614"/>
                  <a:pt x="1791478" y="466531"/>
                </a:cubicBezTo>
                <a:cubicBezTo>
                  <a:pt x="1788368" y="454090"/>
                  <a:pt x="1787199" y="440995"/>
                  <a:pt x="1782147" y="429208"/>
                </a:cubicBezTo>
                <a:cubicBezTo>
                  <a:pt x="1777730" y="418901"/>
                  <a:pt x="1768501" y="411247"/>
                  <a:pt x="1763486" y="401217"/>
                </a:cubicBezTo>
                <a:cubicBezTo>
                  <a:pt x="1759087" y="392420"/>
                  <a:pt x="1758554" y="382022"/>
                  <a:pt x="1754155" y="373225"/>
                </a:cubicBezTo>
                <a:cubicBezTo>
                  <a:pt x="1749140" y="363195"/>
                  <a:pt x="1740509" y="355263"/>
                  <a:pt x="1735494" y="345233"/>
                </a:cubicBezTo>
                <a:cubicBezTo>
                  <a:pt x="1731095" y="336436"/>
                  <a:pt x="1731619" y="325425"/>
                  <a:pt x="1726163" y="317241"/>
                </a:cubicBezTo>
                <a:cubicBezTo>
                  <a:pt x="1664726" y="225087"/>
                  <a:pt x="1735381" y="382328"/>
                  <a:pt x="1660849" y="233265"/>
                </a:cubicBezTo>
                <a:cubicBezTo>
                  <a:pt x="1654629" y="220824"/>
                  <a:pt x="1651092" y="206628"/>
                  <a:pt x="1642188" y="195943"/>
                </a:cubicBezTo>
                <a:cubicBezTo>
                  <a:pt x="1611608" y="159247"/>
                  <a:pt x="1614196" y="193020"/>
                  <a:pt x="1614196" y="167951"/>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30" name="Freeform 29"/>
          <p:cNvSpPr/>
          <p:nvPr/>
        </p:nvSpPr>
        <p:spPr bwMode="auto">
          <a:xfrm>
            <a:off x="6736702" y="4982547"/>
            <a:ext cx="0" cy="186612"/>
          </a:xfrm>
          <a:custGeom>
            <a:avLst/>
            <a:gdLst>
              <a:gd name="connsiteX0" fmla="*/ 0 w 0"/>
              <a:gd name="connsiteY0" fmla="*/ 0 h 186612"/>
              <a:gd name="connsiteX1" fmla="*/ 0 w 0"/>
              <a:gd name="connsiteY1" fmla="*/ 186612 h 186612"/>
            </a:gdLst>
            <a:ahLst/>
            <a:cxnLst>
              <a:cxn ang="0">
                <a:pos x="connsiteX0" y="connsiteY0"/>
              </a:cxn>
              <a:cxn ang="0">
                <a:pos x="connsiteX1" y="connsiteY1"/>
              </a:cxn>
            </a:cxnLst>
            <a:rect l="l" t="t" r="r" b="b"/>
            <a:pathLst>
              <a:path h="186612">
                <a:moveTo>
                  <a:pt x="0" y="0"/>
                </a:moveTo>
                <a:lnTo>
                  <a:pt x="0" y="186612"/>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31" name="Freeform 30"/>
          <p:cNvSpPr/>
          <p:nvPr/>
        </p:nvSpPr>
        <p:spPr bwMode="auto">
          <a:xfrm>
            <a:off x="6736702" y="4963885"/>
            <a:ext cx="195943" cy="55984"/>
          </a:xfrm>
          <a:custGeom>
            <a:avLst/>
            <a:gdLst>
              <a:gd name="connsiteX0" fmla="*/ 0 w 195943"/>
              <a:gd name="connsiteY0" fmla="*/ 0 h 55984"/>
              <a:gd name="connsiteX1" fmla="*/ 46653 w 195943"/>
              <a:gd name="connsiteY1" fmla="*/ 9331 h 55984"/>
              <a:gd name="connsiteX2" fmla="*/ 102637 w 195943"/>
              <a:gd name="connsiteY2" fmla="*/ 27992 h 55984"/>
              <a:gd name="connsiteX3" fmla="*/ 139959 w 195943"/>
              <a:gd name="connsiteY3" fmla="*/ 37323 h 55984"/>
              <a:gd name="connsiteX4" fmla="*/ 195943 w 195943"/>
              <a:gd name="connsiteY4" fmla="*/ 55984 h 5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55984">
                <a:moveTo>
                  <a:pt x="0" y="0"/>
                </a:moveTo>
                <a:cubicBezTo>
                  <a:pt x="15551" y="3110"/>
                  <a:pt x="31353" y="5158"/>
                  <a:pt x="46653" y="9331"/>
                </a:cubicBezTo>
                <a:cubicBezTo>
                  <a:pt x="65631" y="14507"/>
                  <a:pt x="83554" y="23221"/>
                  <a:pt x="102637" y="27992"/>
                </a:cubicBezTo>
                <a:cubicBezTo>
                  <a:pt x="115078" y="31102"/>
                  <a:pt x="127676" y="33638"/>
                  <a:pt x="139959" y="37323"/>
                </a:cubicBezTo>
                <a:cubicBezTo>
                  <a:pt x="158800" y="42975"/>
                  <a:pt x="195943" y="55984"/>
                  <a:pt x="195943" y="55984"/>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32" name="Freeform 31"/>
          <p:cNvSpPr/>
          <p:nvPr/>
        </p:nvSpPr>
        <p:spPr bwMode="auto">
          <a:xfrm>
            <a:off x="8341567" y="5178489"/>
            <a:ext cx="9334" cy="279919"/>
          </a:xfrm>
          <a:custGeom>
            <a:avLst/>
            <a:gdLst>
              <a:gd name="connsiteX0" fmla="*/ 0 w 9334"/>
              <a:gd name="connsiteY0" fmla="*/ 0 h 279919"/>
              <a:gd name="connsiteX1" fmla="*/ 9331 w 9334"/>
              <a:gd name="connsiteY1" fmla="*/ 279919 h 279919"/>
            </a:gdLst>
            <a:ahLst/>
            <a:cxnLst>
              <a:cxn ang="0">
                <a:pos x="connsiteX0" y="connsiteY0"/>
              </a:cxn>
              <a:cxn ang="0">
                <a:pos x="connsiteX1" y="connsiteY1"/>
              </a:cxn>
            </a:cxnLst>
            <a:rect l="l" t="t" r="r" b="b"/>
            <a:pathLst>
              <a:path w="9334" h="279919">
                <a:moveTo>
                  <a:pt x="0" y="0"/>
                </a:moveTo>
                <a:cubicBezTo>
                  <a:pt x="9809" y="255028"/>
                  <a:pt x="9331" y="161671"/>
                  <a:pt x="9331" y="279919"/>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33" name="Freeform 32"/>
          <p:cNvSpPr/>
          <p:nvPr/>
        </p:nvSpPr>
        <p:spPr bwMode="auto">
          <a:xfrm>
            <a:off x="8360229" y="5159828"/>
            <a:ext cx="261257" cy="74645"/>
          </a:xfrm>
          <a:custGeom>
            <a:avLst/>
            <a:gdLst>
              <a:gd name="connsiteX0" fmla="*/ 0 w 261257"/>
              <a:gd name="connsiteY0" fmla="*/ 0 h 74645"/>
              <a:gd name="connsiteX1" fmla="*/ 46653 w 261257"/>
              <a:gd name="connsiteY1" fmla="*/ 9331 h 74645"/>
              <a:gd name="connsiteX2" fmla="*/ 111967 w 261257"/>
              <a:gd name="connsiteY2" fmla="*/ 18661 h 74645"/>
              <a:gd name="connsiteX3" fmla="*/ 167951 w 261257"/>
              <a:gd name="connsiteY3" fmla="*/ 27992 h 74645"/>
              <a:gd name="connsiteX4" fmla="*/ 214604 w 261257"/>
              <a:gd name="connsiteY4" fmla="*/ 55984 h 74645"/>
              <a:gd name="connsiteX5" fmla="*/ 242595 w 261257"/>
              <a:gd name="connsiteY5" fmla="*/ 65314 h 74645"/>
              <a:gd name="connsiteX6" fmla="*/ 261257 w 261257"/>
              <a:gd name="connsiteY6" fmla="*/ 74645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 h="74645">
                <a:moveTo>
                  <a:pt x="0" y="0"/>
                </a:moveTo>
                <a:cubicBezTo>
                  <a:pt x="15551" y="3110"/>
                  <a:pt x="31010" y="6724"/>
                  <a:pt x="46653" y="9331"/>
                </a:cubicBezTo>
                <a:cubicBezTo>
                  <a:pt x="68346" y="12946"/>
                  <a:pt x="90230" y="15317"/>
                  <a:pt x="111967" y="18661"/>
                </a:cubicBezTo>
                <a:cubicBezTo>
                  <a:pt x="130666" y="21538"/>
                  <a:pt x="149290" y="24882"/>
                  <a:pt x="167951" y="27992"/>
                </a:cubicBezTo>
                <a:cubicBezTo>
                  <a:pt x="247249" y="54427"/>
                  <a:pt x="150560" y="17559"/>
                  <a:pt x="214604" y="55984"/>
                </a:cubicBezTo>
                <a:cubicBezTo>
                  <a:pt x="223038" y="61044"/>
                  <a:pt x="233463" y="61661"/>
                  <a:pt x="242595" y="65314"/>
                </a:cubicBezTo>
                <a:cubicBezTo>
                  <a:pt x="249052" y="67897"/>
                  <a:pt x="255036" y="71535"/>
                  <a:pt x="261257" y="74645"/>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76715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Service</a:t>
            </a:r>
            <a:endParaRPr lang="en-US" dirty="0"/>
          </a:p>
        </p:txBody>
      </p:sp>
      <p:sp>
        <p:nvSpPr>
          <p:cNvPr id="3" name="Content Placeholder 2"/>
          <p:cNvSpPr>
            <a:spLocks noGrp="1"/>
          </p:cNvSpPr>
          <p:nvPr>
            <p:ph idx="1"/>
          </p:nvPr>
        </p:nvSpPr>
        <p:spPr/>
        <p:txBody>
          <a:bodyPr/>
          <a:lstStyle/>
          <a:p>
            <a:r>
              <a:rPr lang="en-US" dirty="0"/>
              <a:t>The whole hope of the movement rests upon two assumptions: </a:t>
            </a:r>
          </a:p>
          <a:p>
            <a:pPr lvl="1"/>
            <a:r>
              <a:rPr lang="en-US" dirty="0"/>
              <a:t>That unit leaders can use the movement's program in a manner to make a difference in the lives of young people. </a:t>
            </a:r>
          </a:p>
          <a:p>
            <a:pPr lvl="1"/>
            <a:r>
              <a:rPr lang="en-US" dirty="0"/>
              <a:t>That district volunteers will do whatever is necessary to ensure every unit leader's success. </a:t>
            </a:r>
            <a:endParaRPr lang="en-US" dirty="0" smtClean="0"/>
          </a:p>
        </p:txBody>
      </p:sp>
    </p:spTree>
    <p:extLst>
      <p:ext uri="{BB962C8B-B14F-4D97-AF65-F5344CB8AC3E}">
        <p14:creationId xmlns:p14="http://schemas.microsoft.com/office/powerpoint/2010/main" val="14047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Big Picture?</a:t>
            </a:r>
            <a:endParaRPr lang="en-US" dirty="0"/>
          </a:p>
        </p:txBody>
      </p:sp>
      <p:sp>
        <p:nvSpPr>
          <p:cNvPr id="3" name="Content Placeholder 2"/>
          <p:cNvSpPr>
            <a:spLocks noGrp="1"/>
          </p:cNvSpPr>
          <p:nvPr>
            <p:ph idx="1"/>
          </p:nvPr>
        </p:nvSpPr>
        <p:spPr/>
        <p:txBody>
          <a:bodyPr/>
          <a:lstStyle/>
          <a:p>
            <a:r>
              <a:rPr lang="en-US" dirty="0" smtClean="0"/>
              <a:t>Target council goals are</a:t>
            </a:r>
          </a:p>
          <a:p>
            <a:pPr lvl="1"/>
            <a:r>
              <a:rPr lang="en-US" dirty="0" smtClean="0"/>
              <a:t>Every unit has a unit commissioner </a:t>
            </a:r>
            <a:endParaRPr lang="en-US" dirty="0"/>
          </a:p>
          <a:p>
            <a:pPr lvl="1"/>
            <a:r>
              <a:rPr lang="en-US" dirty="0" smtClean="0"/>
              <a:t>No more than 3 units served by a commissioner</a:t>
            </a:r>
          </a:p>
          <a:p>
            <a:pPr lvl="1"/>
            <a:r>
              <a:rPr lang="en-US" dirty="0" smtClean="0"/>
              <a:t>Full commissioner staff – roundtable, ADCs</a:t>
            </a:r>
          </a:p>
          <a:p>
            <a:pPr lvl="1"/>
            <a:r>
              <a:rPr lang="en-US" dirty="0" smtClean="0"/>
              <a:t>District committee has 20+ members in each district</a:t>
            </a:r>
          </a:p>
        </p:txBody>
      </p:sp>
    </p:spTree>
    <p:extLst>
      <p:ext uri="{BB962C8B-B14F-4D97-AF65-F5344CB8AC3E}">
        <p14:creationId xmlns:p14="http://schemas.microsoft.com/office/powerpoint/2010/main" val="16672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a:t>
            </a:r>
            <a:r>
              <a:rPr lang="en-US" baseline="0" dirty="0" smtClean="0"/>
              <a:t> Math</a:t>
            </a:r>
            <a:endParaRPr lang="en-US" dirty="0"/>
          </a:p>
        </p:txBody>
      </p:sp>
      <p:sp>
        <p:nvSpPr>
          <p:cNvPr id="3" name="Content Placeholder 2"/>
          <p:cNvSpPr>
            <a:spLocks noGrp="1"/>
          </p:cNvSpPr>
          <p:nvPr>
            <p:ph idx="1"/>
          </p:nvPr>
        </p:nvSpPr>
        <p:spPr/>
        <p:txBody>
          <a:bodyPr/>
          <a:lstStyle/>
          <a:p>
            <a:r>
              <a:rPr lang="en-US" dirty="0" smtClean="0"/>
              <a:t>1050 units = 350 unit commissioners, maybe 70 ADCs</a:t>
            </a:r>
          </a:p>
          <a:p>
            <a:r>
              <a:rPr lang="en-US" dirty="0" smtClean="0"/>
              <a:t>12 districts = 90+ roundtable commissioners and staff</a:t>
            </a:r>
          </a:p>
          <a:p>
            <a:r>
              <a:rPr lang="en-US" dirty="0" smtClean="0"/>
              <a:t>12 districts = 240 district committee members</a:t>
            </a:r>
          </a:p>
          <a:p>
            <a:endParaRPr lang="en-US" dirty="0" smtClean="0"/>
          </a:p>
          <a:p>
            <a:r>
              <a:rPr lang="en-US" dirty="0" smtClean="0"/>
              <a:t>= 700 district level volunteers?</a:t>
            </a:r>
            <a:endParaRPr lang="en-US" dirty="0"/>
          </a:p>
        </p:txBody>
      </p:sp>
    </p:spTree>
    <p:extLst>
      <p:ext uri="{BB962C8B-B14F-4D97-AF65-F5344CB8AC3E}">
        <p14:creationId xmlns:p14="http://schemas.microsoft.com/office/powerpoint/2010/main" val="31772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Compounding the Problem</a:t>
            </a:r>
            <a:endParaRPr lang="en-US" dirty="0"/>
          </a:p>
        </p:txBody>
      </p:sp>
      <p:sp>
        <p:nvSpPr>
          <p:cNvPr id="3" name="Content Placeholder 2"/>
          <p:cNvSpPr>
            <a:spLocks noGrp="1"/>
          </p:cNvSpPr>
          <p:nvPr>
            <p:ph idx="1"/>
          </p:nvPr>
        </p:nvSpPr>
        <p:spPr/>
        <p:txBody>
          <a:bodyPr/>
          <a:lstStyle/>
          <a:p>
            <a:r>
              <a:rPr lang="en-US" dirty="0"/>
              <a:t>Many dedicated Scouting volunteers cheerfully tackle many jobs and do their best.</a:t>
            </a:r>
          </a:p>
          <a:p>
            <a:r>
              <a:rPr lang="en-US" dirty="0"/>
              <a:t>Too many jobs are given only partial attention.</a:t>
            </a:r>
          </a:p>
          <a:p>
            <a:r>
              <a:rPr lang="en-US" dirty="0"/>
              <a:t>How many volunteers wear too many hats?</a:t>
            </a:r>
          </a:p>
          <a:p>
            <a:endParaRPr lang="en-US" dirty="0"/>
          </a:p>
        </p:txBody>
      </p:sp>
    </p:spTree>
    <p:extLst>
      <p:ext uri="{BB962C8B-B14F-4D97-AF65-F5344CB8AC3E}">
        <p14:creationId xmlns:p14="http://schemas.microsoft.com/office/powerpoint/2010/main" val="14960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r>
              <a:rPr lang="en-US" baseline="0" dirty="0" smtClean="0"/>
              <a:t> Do We Get There?</a:t>
            </a:r>
            <a:endParaRPr lang="en-US" dirty="0"/>
          </a:p>
        </p:txBody>
      </p:sp>
      <p:sp>
        <p:nvSpPr>
          <p:cNvPr id="3" name="Content Placeholder 2"/>
          <p:cNvSpPr>
            <a:spLocks noGrp="1"/>
          </p:cNvSpPr>
          <p:nvPr>
            <p:ph idx="1"/>
          </p:nvPr>
        </p:nvSpPr>
        <p:spPr/>
        <p:txBody>
          <a:bodyPr/>
          <a:lstStyle/>
          <a:p>
            <a:r>
              <a:rPr lang="en-US" dirty="0" smtClean="0"/>
              <a:t>“If every unit in the country would just recruit 2 new Scouts, membership would grow by….”</a:t>
            </a:r>
          </a:p>
          <a:p>
            <a:r>
              <a:rPr lang="en-US" dirty="0" smtClean="0"/>
              <a:t>Remember ‘designing for </a:t>
            </a:r>
            <a:r>
              <a:rPr lang="en-US" smtClean="0"/>
              <a:t>exceptions’</a:t>
            </a:r>
            <a:endParaRPr lang="en-US" dirty="0" smtClean="0"/>
          </a:p>
        </p:txBody>
      </p:sp>
    </p:spTree>
    <p:extLst>
      <p:ext uri="{BB962C8B-B14F-4D97-AF65-F5344CB8AC3E}">
        <p14:creationId xmlns:p14="http://schemas.microsoft.com/office/powerpoint/2010/main" val="3422037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Hardest?</a:t>
            </a:r>
            <a:endParaRPr lang="en-US" dirty="0"/>
          </a:p>
        </p:txBody>
      </p:sp>
      <p:sp>
        <p:nvSpPr>
          <p:cNvPr id="3" name="Content Placeholder 2"/>
          <p:cNvSpPr>
            <a:spLocks noGrp="1"/>
          </p:cNvSpPr>
          <p:nvPr>
            <p:ph idx="1"/>
          </p:nvPr>
        </p:nvSpPr>
        <p:spPr/>
        <p:txBody>
          <a:bodyPr/>
          <a:lstStyle/>
          <a:p>
            <a:r>
              <a:rPr lang="en-US" dirty="0" smtClean="0"/>
              <a:t>What’s the hardest part of recruiting for you?</a:t>
            </a:r>
          </a:p>
          <a:p>
            <a:r>
              <a:rPr lang="en-US" dirty="0" smtClean="0"/>
              <a:t>How urgent is the need?</a:t>
            </a:r>
          </a:p>
          <a:p>
            <a:r>
              <a:rPr lang="en-US" dirty="0" smtClean="0"/>
              <a:t>How important is the need?</a:t>
            </a:r>
          </a:p>
        </p:txBody>
      </p:sp>
    </p:spTree>
    <p:extLst>
      <p:ext uri="{BB962C8B-B14F-4D97-AF65-F5344CB8AC3E}">
        <p14:creationId xmlns:p14="http://schemas.microsoft.com/office/powerpoint/2010/main" val="359082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90" y="419100"/>
            <a:ext cx="7826310" cy="1143000"/>
          </a:xfrm>
        </p:spPr>
        <p:txBody>
          <a:bodyPr/>
          <a:lstStyle/>
          <a:p>
            <a:r>
              <a:rPr lang="en-US" dirty="0" err="1" smtClean="0"/>
              <a:t>Friendstorming</a:t>
            </a:r>
            <a:r>
              <a:rPr lang="en-US" dirty="0" smtClean="0"/>
              <a:t> </a:t>
            </a:r>
            <a:br>
              <a:rPr lang="en-US" dirty="0" smtClean="0"/>
            </a:br>
            <a:r>
              <a:rPr lang="en-US" dirty="0" smtClean="0"/>
              <a:t>(and</a:t>
            </a:r>
            <a:r>
              <a:rPr lang="en-US" baseline="0" dirty="0" smtClean="0"/>
              <a:t> </a:t>
            </a:r>
            <a:r>
              <a:rPr lang="en-US" baseline="0" dirty="0" err="1" smtClean="0"/>
              <a:t>Friendstorming</a:t>
            </a:r>
            <a:r>
              <a:rPr lang="en-US" baseline="0" dirty="0" smtClean="0"/>
              <a:t> on Tour)</a:t>
            </a:r>
            <a:endParaRPr lang="en-US" dirty="0"/>
          </a:p>
        </p:txBody>
      </p:sp>
      <p:sp>
        <p:nvSpPr>
          <p:cNvPr id="3" name="Content Placeholder 2"/>
          <p:cNvSpPr>
            <a:spLocks noGrp="1"/>
          </p:cNvSpPr>
          <p:nvPr>
            <p:ph idx="1"/>
          </p:nvPr>
        </p:nvSpPr>
        <p:spPr/>
        <p:txBody>
          <a:bodyPr/>
          <a:lstStyle/>
          <a:p>
            <a:r>
              <a:rPr lang="en-US" dirty="0"/>
              <a:t>Grew out of need at the council level</a:t>
            </a:r>
          </a:p>
          <a:p>
            <a:r>
              <a:rPr lang="en-US" dirty="0" smtClean="0"/>
              <a:t>Hardest problem, in my opinion, was identifying enough potential candidates to get beyond everyone’s 2-3 acquaintances</a:t>
            </a:r>
          </a:p>
          <a:p>
            <a:r>
              <a:rPr lang="en-US" dirty="0" err="1" smtClean="0"/>
              <a:t>Friendstorming</a:t>
            </a:r>
            <a:r>
              <a:rPr lang="en-US" baseline="0" dirty="0" smtClean="0"/>
              <a:t> was intended to get past this roadblock</a:t>
            </a:r>
          </a:p>
          <a:p>
            <a:r>
              <a:rPr lang="en-US" baseline="0" dirty="0" smtClean="0"/>
              <a:t>Developed in Chief Seattle Council in 2004-2005</a:t>
            </a:r>
          </a:p>
        </p:txBody>
      </p:sp>
    </p:spTree>
    <p:extLst>
      <p:ext uri="{BB962C8B-B14F-4D97-AF65-F5344CB8AC3E}">
        <p14:creationId xmlns:p14="http://schemas.microsoft.com/office/powerpoint/2010/main" val="3776473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Friendstorming</a:t>
            </a:r>
            <a:endParaRPr lang="en-US" dirty="0"/>
          </a:p>
        </p:txBody>
      </p:sp>
      <p:sp>
        <p:nvSpPr>
          <p:cNvPr id="3" name="Content Placeholder 2"/>
          <p:cNvSpPr>
            <a:spLocks noGrp="1"/>
          </p:cNvSpPr>
          <p:nvPr>
            <p:ph idx="1"/>
          </p:nvPr>
        </p:nvSpPr>
        <p:spPr/>
        <p:txBody>
          <a:bodyPr/>
          <a:lstStyle/>
          <a:p>
            <a:r>
              <a:rPr lang="en-US" dirty="0" smtClean="0"/>
              <a:t>Promoted regionally in 2007-2009</a:t>
            </a:r>
          </a:p>
          <a:p>
            <a:r>
              <a:rPr lang="en-US" dirty="0" smtClean="0"/>
              <a:t>Rolled</a:t>
            </a:r>
            <a:r>
              <a:rPr lang="en-US" baseline="0" dirty="0" smtClean="0"/>
              <a:t> out nationally in 2010</a:t>
            </a:r>
          </a:p>
          <a:p>
            <a:r>
              <a:rPr lang="en-US" baseline="0" dirty="0" smtClean="0"/>
              <a:t>Now part of professional development training</a:t>
            </a:r>
          </a:p>
          <a:p>
            <a:r>
              <a:rPr lang="en-US" baseline="0" dirty="0" smtClean="0"/>
              <a:t>It works</a:t>
            </a:r>
          </a:p>
        </p:txBody>
      </p:sp>
    </p:spTree>
    <p:extLst>
      <p:ext uri="{BB962C8B-B14F-4D97-AF65-F5344CB8AC3E}">
        <p14:creationId xmlns:p14="http://schemas.microsoft.com/office/powerpoint/2010/main" val="372719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Fit In?</a:t>
            </a:r>
            <a:endParaRPr lang="en-US" dirty="0"/>
          </a:p>
        </p:txBody>
      </p:sp>
      <p:sp>
        <p:nvSpPr>
          <p:cNvPr id="3" name="Content Placeholder 2"/>
          <p:cNvSpPr>
            <a:spLocks noGrp="1"/>
          </p:cNvSpPr>
          <p:nvPr>
            <p:ph idx="1"/>
          </p:nvPr>
        </p:nvSpPr>
        <p:spPr/>
        <p:txBody>
          <a:bodyPr/>
          <a:lstStyle/>
          <a:p>
            <a:r>
              <a:rPr lang="en-US" sz="2800" dirty="0">
                <a:solidFill>
                  <a:srgbClr val="00B0F0"/>
                </a:solidFill>
              </a:rPr>
              <a:t>Determine what commissioner positions are needed</a:t>
            </a:r>
            <a:r>
              <a:rPr lang="en-US" sz="2800" dirty="0" smtClean="0">
                <a:solidFill>
                  <a:srgbClr val="00B0F0"/>
                </a:solidFill>
              </a:rPr>
              <a:t>.</a:t>
            </a:r>
          </a:p>
          <a:p>
            <a:r>
              <a:rPr lang="en-US" sz="2800" dirty="0" err="1" smtClean="0"/>
              <a:t>Friendstorming</a:t>
            </a:r>
            <a:r>
              <a:rPr lang="en-US" sz="2800" dirty="0" smtClean="0"/>
              <a:t> to develop prospect list</a:t>
            </a:r>
            <a:endParaRPr lang="en-US" sz="2800" dirty="0"/>
          </a:p>
          <a:p>
            <a:r>
              <a:rPr lang="en-US" sz="2800" dirty="0">
                <a:solidFill>
                  <a:srgbClr val="00B0F0"/>
                </a:solidFill>
              </a:rPr>
              <a:t>Determine the best prospects for the position.</a:t>
            </a:r>
          </a:p>
          <a:p>
            <a:r>
              <a:rPr lang="en-US" sz="2800" dirty="0">
                <a:solidFill>
                  <a:srgbClr val="00B0F0"/>
                </a:solidFill>
              </a:rPr>
              <a:t>Research the prospects at the top of your list.</a:t>
            </a:r>
          </a:p>
          <a:p>
            <a:r>
              <a:rPr lang="en-US" sz="2800" dirty="0">
                <a:solidFill>
                  <a:srgbClr val="00B0F0"/>
                </a:solidFill>
              </a:rPr>
              <a:t>Make an appointment.</a:t>
            </a:r>
          </a:p>
          <a:p>
            <a:r>
              <a:rPr lang="en-US" sz="2800" dirty="0">
                <a:solidFill>
                  <a:srgbClr val="00B0F0"/>
                </a:solidFill>
              </a:rPr>
              <a:t>Make the sale.</a:t>
            </a:r>
          </a:p>
          <a:p>
            <a:r>
              <a:rPr lang="en-US" sz="2800" dirty="0">
                <a:solidFill>
                  <a:srgbClr val="00B0F0"/>
                </a:solidFill>
              </a:rPr>
              <a:t>Ask for a commitment.</a:t>
            </a:r>
          </a:p>
          <a:p>
            <a:r>
              <a:rPr lang="en-US" sz="2800" dirty="0">
                <a:solidFill>
                  <a:srgbClr val="00B0F0"/>
                </a:solidFill>
              </a:rPr>
              <a:t>Have a </a:t>
            </a:r>
            <a:r>
              <a:rPr lang="en-US" sz="2800" dirty="0" err="1">
                <a:solidFill>
                  <a:srgbClr val="00B0F0"/>
                </a:solidFill>
              </a:rPr>
              <a:t>fall-back</a:t>
            </a:r>
            <a:r>
              <a:rPr lang="en-US" sz="2800" dirty="0">
                <a:solidFill>
                  <a:srgbClr val="00B0F0"/>
                </a:solidFill>
              </a:rPr>
              <a:t> position in mind.</a:t>
            </a:r>
          </a:p>
          <a:p>
            <a:r>
              <a:rPr lang="en-US" sz="2800" dirty="0">
                <a:solidFill>
                  <a:srgbClr val="00B0F0"/>
                </a:solidFill>
              </a:rPr>
              <a:t>Follow up</a:t>
            </a:r>
            <a:r>
              <a:rPr lang="en-US" sz="2800" dirty="0" smtClean="0">
                <a:solidFill>
                  <a:srgbClr val="00B0F0"/>
                </a:solidFill>
              </a:rPr>
              <a:t>.</a:t>
            </a:r>
            <a:endParaRPr lang="en-US" sz="2800" dirty="0">
              <a:solidFill>
                <a:srgbClr val="00B0F0"/>
              </a:solidFill>
            </a:endParaRPr>
          </a:p>
        </p:txBody>
      </p:sp>
    </p:spTree>
    <p:extLst>
      <p:ext uri="{BB962C8B-B14F-4D97-AF65-F5344CB8AC3E}">
        <p14:creationId xmlns:p14="http://schemas.microsoft.com/office/powerpoint/2010/main" val="3572439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district and council </a:t>
            </a:r>
            <a:r>
              <a:rPr lang="en-US" dirty="0" smtClean="0"/>
              <a:t/>
            </a:r>
            <a:br>
              <a:rPr lang="en-US" dirty="0" smtClean="0"/>
            </a:br>
            <a:r>
              <a:rPr lang="en-US" dirty="0" smtClean="0"/>
              <a:t>volunteer </a:t>
            </a:r>
            <a:r>
              <a:rPr lang="en-US" dirty="0"/>
              <a:t>philosophy:</a:t>
            </a:r>
          </a:p>
        </p:txBody>
      </p:sp>
      <p:sp>
        <p:nvSpPr>
          <p:cNvPr id="3" name="Content Placeholder 2"/>
          <p:cNvSpPr>
            <a:spLocks noGrp="1"/>
          </p:cNvSpPr>
          <p:nvPr>
            <p:ph idx="1"/>
          </p:nvPr>
        </p:nvSpPr>
        <p:spPr/>
        <p:txBody>
          <a:bodyPr/>
          <a:lstStyle/>
          <a:p>
            <a:r>
              <a:rPr lang="en-US" dirty="0"/>
              <a:t>We are here because</a:t>
            </a:r>
          </a:p>
          <a:p>
            <a:pPr lvl="1"/>
            <a:r>
              <a:rPr lang="en-US" dirty="0"/>
              <a:t>We believe in the promise of Scouting </a:t>
            </a:r>
          </a:p>
          <a:p>
            <a:pPr lvl="1"/>
            <a:r>
              <a:rPr lang="en-US" dirty="0"/>
              <a:t>We are having fun with </a:t>
            </a:r>
            <a:r>
              <a:rPr lang="en-US" dirty="0" smtClean="0"/>
              <a:t>friends</a:t>
            </a:r>
            <a:endParaRPr lang="en-US" dirty="0"/>
          </a:p>
        </p:txBody>
      </p:sp>
    </p:spTree>
    <p:extLst>
      <p:ext uri="{BB962C8B-B14F-4D97-AF65-F5344CB8AC3E}">
        <p14:creationId xmlns:p14="http://schemas.microsoft.com/office/powerpoint/2010/main" val="135516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Friendstorming</a:t>
            </a:r>
            <a:endParaRPr lang="en-US" dirty="0"/>
          </a:p>
        </p:txBody>
      </p:sp>
      <p:sp>
        <p:nvSpPr>
          <p:cNvPr id="3" name="Content Placeholder 2"/>
          <p:cNvSpPr>
            <a:spLocks noGrp="1"/>
          </p:cNvSpPr>
          <p:nvPr>
            <p:ph idx="1"/>
          </p:nvPr>
        </p:nvSpPr>
        <p:spPr/>
        <p:txBody>
          <a:bodyPr/>
          <a:lstStyle/>
          <a:p>
            <a:r>
              <a:rPr lang="en-US" dirty="0" err="1"/>
              <a:t>Friendstorming</a:t>
            </a:r>
            <a:r>
              <a:rPr lang="en-US" dirty="0"/>
              <a:t> – a tool to identify </a:t>
            </a:r>
            <a:r>
              <a:rPr lang="en-US" dirty="0" smtClean="0"/>
              <a:t>prospects</a:t>
            </a:r>
          </a:p>
          <a:p>
            <a:r>
              <a:rPr lang="en-US" dirty="0"/>
              <a:t>The purpose of </a:t>
            </a:r>
            <a:r>
              <a:rPr lang="en-US" dirty="0" err="1"/>
              <a:t>Friendstorming</a:t>
            </a:r>
            <a:r>
              <a:rPr lang="en-US" dirty="0"/>
              <a:t> is to expand the pool of prospects beyond our personal </a:t>
            </a:r>
            <a:r>
              <a:rPr lang="en-US" dirty="0" smtClean="0"/>
              <a:t>list</a:t>
            </a:r>
            <a:endParaRPr lang="en-US" dirty="0"/>
          </a:p>
        </p:txBody>
      </p:sp>
    </p:spTree>
    <p:extLst>
      <p:ext uri="{BB962C8B-B14F-4D97-AF65-F5344CB8AC3E}">
        <p14:creationId xmlns:p14="http://schemas.microsoft.com/office/powerpoint/2010/main" val="254919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Commissioners</a:t>
            </a:r>
            <a:endParaRPr lang="en-US" dirty="0"/>
          </a:p>
        </p:txBody>
      </p:sp>
      <p:sp>
        <p:nvSpPr>
          <p:cNvPr id="3" name="Content Placeholder 2"/>
          <p:cNvSpPr>
            <a:spLocks noGrp="1"/>
          </p:cNvSpPr>
          <p:nvPr>
            <p:ph idx="1"/>
          </p:nvPr>
        </p:nvSpPr>
        <p:spPr/>
        <p:txBody>
          <a:bodyPr/>
          <a:lstStyle/>
          <a:p>
            <a:r>
              <a:rPr lang="en-US" dirty="0" smtClean="0"/>
              <a:t>They have to be people who can ‘jump the gap’</a:t>
            </a:r>
            <a:endParaRPr lang="en-US" dirty="0"/>
          </a:p>
        </p:txBody>
      </p:sp>
    </p:spTree>
    <p:extLst>
      <p:ext uri="{BB962C8B-B14F-4D97-AF65-F5344CB8AC3E}">
        <p14:creationId xmlns:p14="http://schemas.microsoft.com/office/powerpoint/2010/main" val="6948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Potential</a:t>
            </a:r>
          </a:p>
        </p:txBody>
      </p:sp>
      <p:sp>
        <p:nvSpPr>
          <p:cNvPr id="3" name="Content Placeholder 2"/>
          <p:cNvSpPr>
            <a:spLocks noGrp="1"/>
          </p:cNvSpPr>
          <p:nvPr>
            <p:ph idx="1"/>
          </p:nvPr>
        </p:nvSpPr>
        <p:spPr/>
        <p:txBody>
          <a:bodyPr/>
          <a:lstStyle/>
          <a:p>
            <a:pPr>
              <a:buFont typeface="Arial" charset="0"/>
              <a:buChar char="•"/>
            </a:pPr>
            <a:r>
              <a:rPr lang="en-US" sz="4000" dirty="0" err="1">
                <a:solidFill>
                  <a:schemeClr val="tx1"/>
                </a:solidFill>
              </a:rPr>
              <a:t>Friendstorming</a:t>
            </a:r>
            <a:r>
              <a:rPr lang="en-US" sz="4000" dirty="0">
                <a:solidFill>
                  <a:schemeClr val="tx1"/>
                </a:solidFill>
              </a:rPr>
              <a:t> can </a:t>
            </a:r>
            <a:endParaRPr lang="en-US" sz="4000" dirty="0"/>
          </a:p>
          <a:p>
            <a:pPr lvl="1">
              <a:buFont typeface="Arial" charset="0"/>
              <a:buChar char="•"/>
            </a:pPr>
            <a:r>
              <a:rPr lang="en-US" dirty="0"/>
              <a:t>Kick off an effort to double or triple the number of people involved…</a:t>
            </a:r>
          </a:p>
          <a:p>
            <a:pPr lvl="2">
              <a:buFont typeface="Arial" charset="0"/>
              <a:buChar char="•"/>
            </a:pPr>
            <a:r>
              <a:rPr lang="en-US" dirty="0"/>
              <a:t>As commissioners, committee members, trainers, roundtable staff, and other district positions.</a:t>
            </a:r>
          </a:p>
          <a:p>
            <a:pPr lvl="1">
              <a:buFont typeface="Arial" charset="0"/>
              <a:buChar char="•"/>
            </a:pPr>
            <a:r>
              <a:rPr lang="en-US" dirty="0"/>
              <a:t>Be part of a continuing recruiting </a:t>
            </a:r>
            <a:r>
              <a:rPr lang="en-US" dirty="0" smtClean="0"/>
              <a:t>program</a:t>
            </a:r>
          </a:p>
        </p:txBody>
      </p:sp>
    </p:spTree>
    <p:extLst>
      <p:ext uri="{BB962C8B-B14F-4D97-AF65-F5344CB8AC3E}">
        <p14:creationId xmlns:p14="http://schemas.microsoft.com/office/powerpoint/2010/main" val="3150009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Friend-storming</a:t>
            </a:r>
            <a:endParaRPr lang="en-US" dirty="0"/>
          </a:p>
        </p:txBody>
      </p:sp>
      <p:sp>
        <p:nvSpPr>
          <p:cNvPr id="3" name="Content Placeholder 2"/>
          <p:cNvSpPr>
            <a:spLocks noGrp="1"/>
          </p:cNvSpPr>
          <p:nvPr>
            <p:ph idx="1"/>
          </p:nvPr>
        </p:nvSpPr>
        <p:spPr/>
        <p:txBody>
          <a:bodyPr/>
          <a:lstStyle/>
          <a:p>
            <a:r>
              <a:rPr lang="en-US" dirty="0" err="1"/>
              <a:t>Friendstorming</a:t>
            </a:r>
            <a:r>
              <a:rPr lang="en-US" dirty="0"/>
              <a:t> on Tour is the result of </a:t>
            </a:r>
            <a:r>
              <a:rPr lang="en-US" u="sng" dirty="0"/>
              <a:t>brainstorming</a:t>
            </a:r>
            <a:r>
              <a:rPr lang="en-US" dirty="0"/>
              <a:t> about ways to find new </a:t>
            </a:r>
            <a:r>
              <a:rPr lang="en-US" u="sng" dirty="0"/>
              <a:t>friends</a:t>
            </a:r>
            <a:r>
              <a:rPr lang="en-US" dirty="0"/>
              <a:t>.</a:t>
            </a:r>
          </a:p>
          <a:p>
            <a:pPr lvl="1"/>
            <a:r>
              <a:rPr lang="en-US" dirty="0" smtClean="0"/>
              <a:t>Especially people </a:t>
            </a:r>
            <a:r>
              <a:rPr lang="en-US" dirty="0"/>
              <a:t>who would fulfill the commissioner role.</a:t>
            </a:r>
          </a:p>
          <a:p>
            <a:pPr lvl="1"/>
            <a:r>
              <a:rPr lang="en-US" dirty="0" smtClean="0"/>
              <a:t>Being </a:t>
            </a:r>
            <a:r>
              <a:rPr lang="en-US" dirty="0"/>
              <a:t>a “friend to the unit”.</a:t>
            </a:r>
          </a:p>
          <a:p>
            <a:r>
              <a:rPr lang="en-US" dirty="0"/>
              <a:t>A typical </a:t>
            </a:r>
            <a:r>
              <a:rPr lang="en-US" dirty="0" err="1"/>
              <a:t>Friendstorming</a:t>
            </a:r>
            <a:r>
              <a:rPr lang="en-US" dirty="0"/>
              <a:t> on Tour meeting (at a district) turns up as many as 100 names.</a:t>
            </a:r>
          </a:p>
          <a:p>
            <a:r>
              <a:rPr lang="en-US" dirty="0"/>
              <a:t>These are potential new district volunteers</a:t>
            </a:r>
            <a:r>
              <a:rPr lang="en-US" dirty="0" smtClean="0"/>
              <a:t>.</a:t>
            </a:r>
            <a:endParaRPr lang="en-US" dirty="0"/>
          </a:p>
        </p:txBody>
      </p:sp>
    </p:spTree>
    <p:extLst>
      <p:ext uri="{BB962C8B-B14F-4D97-AF65-F5344CB8AC3E}">
        <p14:creationId xmlns:p14="http://schemas.microsoft.com/office/powerpoint/2010/main" val="131136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Nuts and Bolts</a:t>
            </a:r>
            <a:endParaRPr lang="en-US" dirty="0"/>
          </a:p>
        </p:txBody>
      </p:sp>
      <p:sp>
        <p:nvSpPr>
          <p:cNvPr id="3" name="Content Placeholder 2"/>
          <p:cNvSpPr>
            <a:spLocks noGrp="1"/>
          </p:cNvSpPr>
          <p:nvPr>
            <p:ph idx="1"/>
          </p:nvPr>
        </p:nvSpPr>
        <p:spPr/>
        <p:txBody>
          <a:bodyPr/>
          <a:lstStyle/>
          <a:p>
            <a:r>
              <a:rPr lang="en-US" sz="2800" dirty="0" err="1"/>
              <a:t>Friendstorming</a:t>
            </a:r>
            <a:r>
              <a:rPr lang="en-US" sz="2800" dirty="0"/>
              <a:t> </a:t>
            </a:r>
            <a:r>
              <a:rPr lang="en-US" sz="2800" dirty="0" smtClean="0"/>
              <a:t>On Tour is </a:t>
            </a:r>
            <a:r>
              <a:rPr lang="en-US" sz="2800" dirty="0"/>
              <a:t>a series of meetings conducted at every district in the council</a:t>
            </a:r>
            <a:r>
              <a:rPr lang="en-US" sz="2800" dirty="0" smtClean="0"/>
              <a:t>.</a:t>
            </a:r>
          </a:p>
          <a:p>
            <a:pPr lvl="1"/>
            <a:r>
              <a:rPr lang="en-US" sz="2800" dirty="0" smtClean="0"/>
              <a:t>But you can do just one locally.</a:t>
            </a:r>
            <a:endParaRPr lang="en-US" sz="2800" dirty="0"/>
          </a:p>
          <a:p>
            <a:r>
              <a:rPr lang="en-US" sz="2800" dirty="0"/>
              <a:t>Those attending are asked to bring </a:t>
            </a:r>
            <a:r>
              <a:rPr lang="en-US" sz="2800" dirty="0" smtClean="0"/>
              <a:t>names to think about.</a:t>
            </a:r>
            <a:endParaRPr lang="en-US" sz="2800" dirty="0"/>
          </a:p>
          <a:p>
            <a:pPr lvl="1"/>
            <a:r>
              <a:rPr lang="en-US" sz="2800" dirty="0"/>
              <a:t>As many as possible.</a:t>
            </a:r>
          </a:p>
          <a:p>
            <a:r>
              <a:rPr lang="en-US" sz="2800" dirty="0"/>
              <a:t>It’s possible to produce a list of 100+ names in one hour</a:t>
            </a:r>
            <a:r>
              <a:rPr lang="en-US" sz="2800" dirty="0" smtClean="0"/>
              <a:t>.</a:t>
            </a:r>
          </a:p>
        </p:txBody>
      </p:sp>
    </p:spTree>
    <p:extLst>
      <p:ext uri="{BB962C8B-B14F-4D97-AF65-F5344CB8AC3E}">
        <p14:creationId xmlns:p14="http://schemas.microsoft.com/office/powerpoint/2010/main" val="1923415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a:t>
            </a:r>
            <a:endParaRPr lang="en-US" dirty="0"/>
          </a:p>
        </p:txBody>
      </p:sp>
      <p:sp>
        <p:nvSpPr>
          <p:cNvPr id="3" name="Content Placeholder 2"/>
          <p:cNvSpPr>
            <a:spLocks noGrp="1"/>
          </p:cNvSpPr>
          <p:nvPr>
            <p:ph idx="1"/>
          </p:nvPr>
        </p:nvSpPr>
        <p:spPr/>
        <p:txBody>
          <a:bodyPr/>
          <a:lstStyle/>
          <a:p>
            <a:r>
              <a:rPr lang="en-US" dirty="0"/>
              <a:t>Select two “tour guides” for each meeting.</a:t>
            </a:r>
          </a:p>
          <a:p>
            <a:pPr lvl="1"/>
            <a:r>
              <a:rPr lang="en-US" dirty="0"/>
              <a:t>A senior council volunteer and one executive.</a:t>
            </a:r>
          </a:p>
          <a:p>
            <a:pPr lvl="1"/>
            <a:r>
              <a:rPr lang="en-US" dirty="0"/>
              <a:t>Train &amp; rehearse as necessary.</a:t>
            </a:r>
          </a:p>
          <a:p>
            <a:r>
              <a:rPr lang="en-US" dirty="0"/>
              <a:t>Promote the meeting to the district committee and commissioners.</a:t>
            </a:r>
          </a:p>
          <a:p>
            <a:r>
              <a:rPr lang="en-US" dirty="0"/>
              <a:t>Have the district leaders gather lists to help people remember names</a:t>
            </a:r>
            <a:r>
              <a:rPr lang="en-US" dirty="0" smtClean="0"/>
              <a:t>.</a:t>
            </a:r>
            <a:endParaRPr lang="en-US" dirty="0"/>
          </a:p>
        </p:txBody>
      </p:sp>
    </p:spTree>
    <p:extLst>
      <p:ext uri="{BB962C8B-B14F-4D97-AF65-F5344CB8AC3E}">
        <p14:creationId xmlns:p14="http://schemas.microsoft.com/office/powerpoint/2010/main" val="2566257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Meeting Agenda</a:t>
            </a:r>
            <a:endParaRPr lang="en-US" dirty="0"/>
          </a:p>
        </p:txBody>
      </p:sp>
      <p:sp>
        <p:nvSpPr>
          <p:cNvPr id="3" name="Content Placeholder 2"/>
          <p:cNvSpPr>
            <a:spLocks noGrp="1"/>
          </p:cNvSpPr>
          <p:nvPr>
            <p:ph idx="1"/>
          </p:nvPr>
        </p:nvSpPr>
        <p:spPr/>
        <p:txBody>
          <a:bodyPr/>
          <a:lstStyle/>
          <a:p>
            <a:r>
              <a:rPr lang="en-US" dirty="0"/>
              <a:t>Introduce the people leading the session.</a:t>
            </a:r>
          </a:p>
          <a:p>
            <a:r>
              <a:rPr lang="en-US" dirty="0"/>
              <a:t>Explain the purpose.</a:t>
            </a:r>
          </a:p>
          <a:p>
            <a:r>
              <a:rPr lang="en-US" dirty="0"/>
              <a:t>Tell a story…</a:t>
            </a:r>
          </a:p>
          <a:p>
            <a:r>
              <a:rPr lang="en-US" dirty="0"/>
              <a:t>Review the Rules</a:t>
            </a:r>
          </a:p>
          <a:p>
            <a:pPr lvl="1"/>
            <a:r>
              <a:rPr lang="en-US" dirty="0"/>
              <a:t>We only want names.</a:t>
            </a:r>
          </a:p>
          <a:p>
            <a:pPr lvl="1"/>
            <a:r>
              <a:rPr lang="en-US" dirty="0"/>
              <a:t>Please avoid saying no for a prospect.</a:t>
            </a:r>
          </a:p>
          <a:p>
            <a:pPr lvl="1"/>
            <a:r>
              <a:rPr lang="en-US" dirty="0"/>
              <a:t>Please don’t worry about which position might be filled by the names you </a:t>
            </a:r>
            <a:r>
              <a:rPr lang="en-US" dirty="0" smtClean="0"/>
              <a:t>offer</a:t>
            </a:r>
          </a:p>
        </p:txBody>
      </p:sp>
    </p:spTree>
    <p:extLst>
      <p:ext uri="{BB962C8B-B14F-4D97-AF65-F5344CB8AC3E}">
        <p14:creationId xmlns:p14="http://schemas.microsoft.com/office/powerpoint/2010/main" val="3245831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r>
              <a:rPr lang="en-US" baseline="0" dirty="0" smtClean="0"/>
              <a:t> continued….</a:t>
            </a:r>
            <a:endParaRPr lang="en-US" dirty="0"/>
          </a:p>
        </p:txBody>
      </p:sp>
      <p:sp>
        <p:nvSpPr>
          <p:cNvPr id="3" name="Content Placeholder 2"/>
          <p:cNvSpPr>
            <a:spLocks noGrp="1"/>
          </p:cNvSpPr>
          <p:nvPr>
            <p:ph idx="1"/>
          </p:nvPr>
        </p:nvSpPr>
        <p:spPr/>
        <p:txBody>
          <a:bodyPr/>
          <a:lstStyle/>
          <a:p>
            <a:r>
              <a:rPr lang="en-US" dirty="0"/>
              <a:t>Begin the “</a:t>
            </a:r>
            <a:r>
              <a:rPr lang="en-US" dirty="0" err="1"/>
              <a:t>Friendstorming</a:t>
            </a:r>
            <a:r>
              <a:rPr lang="en-US" dirty="0"/>
              <a:t>”</a:t>
            </a:r>
          </a:p>
          <a:p>
            <a:r>
              <a:rPr lang="en-US" dirty="0"/>
              <a:t>Stick to the schedule</a:t>
            </a:r>
          </a:p>
          <a:p>
            <a:r>
              <a:rPr lang="en-US" dirty="0"/>
              <a:t>Close with “The Pledge</a:t>
            </a:r>
            <a:r>
              <a:rPr lang="en-US" dirty="0" smtClean="0"/>
              <a:t>”</a:t>
            </a:r>
            <a:endParaRPr lang="en-US" dirty="0"/>
          </a:p>
        </p:txBody>
      </p:sp>
    </p:spTree>
    <p:extLst>
      <p:ext uri="{BB962C8B-B14F-4D97-AF65-F5344CB8AC3E}">
        <p14:creationId xmlns:p14="http://schemas.microsoft.com/office/powerpoint/2010/main" val="2675136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t>Get the list typed up.</a:t>
            </a:r>
          </a:p>
          <a:p>
            <a:r>
              <a:rPr lang="en-US" dirty="0"/>
              <a:t>The “tour guides” send out a thank you letter to the district Key 3.</a:t>
            </a:r>
          </a:p>
          <a:p>
            <a:r>
              <a:rPr lang="en-US" dirty="0"/>
              <a:t>The district Key 3 proceeds with recruiting</a:t>
            </a:r>
            <a:r>
              <a:rPr lang="en-US" dirty="0" smtClean="0"/>
              <a:t>.</a:t>
            </a:r>
          </a:p>
        </p:txBody>
      </p:sp>
    </p:spTree>
    <p:extLst>
      <p:ext uri="{BB962C8B-B14F-4D97-AF65-F5344CB8AC3E}">
        <p14:creationId xmlns:p14="http://schemas.microsoft.com/office/powerpoint/2010/main" val="855340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Work</a:t>
            </a:r>
            <a:endParaRPr lang="en-US" dirty="0"/>
          </a:p>
        </p:txBody>
      </p:sp>
      <p:sp>
        <p:nvSpPr>
          <p:cNvPr id="3" name="Content Placeholder 2"/>
          <p:cNvSpPr>
            <a:spLocks noGrp="1"/>
          </p:cNvSpPr>
          <p:nvPr>
            <p:ph idx="1"/>
          </p:nvPr>
        </p:nvSpPr>
        <p:spPr/>
        <p:txBody>
          <a:bodyPr/>
          <a:lstStyle/>
          <a:p>
            <a:r>
              <a:rPr lang="en-US" dirty="0"/>
              <a:t>The district Key 3 are tasked with follow up and recruiting some of the prospects.</a:t>
            </a:r>
          </a:p>
          <a:p>
            <a:r>
              <a:rPr lang="en-US" dirty="0"/>
              <a:t>Other district volunteers may participate, but the Key 3 are primarily responsible.</a:t>
            </a:r>
          </a:p>
          <a:p>
            <a:pPr lvl="1"/>
            <a:r>
              <a:rPr lang="en-US" dirty="0" smtClean="0"/>
              <a:t>Nominating </a:t>
            </a:r>
            <a:r>
              <a:rPr lang="en-US" smtClean="0"/>
              <a:t>committee?</a:t>
            </a:r>
            <a:endParaRPr lang="en-US" dirty="0" smtClean="0"/>
          </a:p>
        </p:txBody>
      </p:sp>
    </p:spTree>
    <p:extLst>
      <p:ext uri="{BB962C8B-B14F-4D97-AF65-F5344CB8AC3E}">
        <p14:creationId xmlns:p14="http://schemas.microsoft.com/office/powerpoint/2010/main" val="509371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a:t>
            </a:r>
            <a:r>
              <a:rPr lang="en-US" baseline="0" dirty="0" smtClean="0"/>
              <a:t> the Task</a:t>
            </a:r>
            <a:endParaRPr lang="en-US" dirty="0"/>
          </a:p>
        </p:txBody>
      </p:sp>
      <p:sp>
        <p:nvSpPr>
          <p:cNvPr id="3" name="Content Placeholder 2"/>
          <p:cNvSpPr>
            <a:spLocks noGrp="1"/>
          </p:cNvSpPr>
          <p:nvPr>
            <p:ph idx="1"/>
          </p:nvPr>
        </p:nvSpPr>
        <p:spPr/>
        <p:txBody>
          <a:bodyPr/>
          <a:lstStyle/>
          <a:p>
            <a:pPr>
              <a:buBlip>
                <a:blip r:embed="rId2"/>
              </a:buBlip>
            </a:pPr>
            <a:r>
              <a:rPr lang="en-US" sz="2800" dirty="0">
                <a:solidFill>
                  <a:schemeClr val="tx1"/>
                </a:solidFill>
              </a:rPr>
              <a:t>Determine what commissioner positions are needed.</a:t>
            </a:r>
          </a:p>
          <a:p>
            <a:pPr>
              <a:buBlip>
                <a:blip r:embed="rId2"/>
              </a:buBlip>
            </a:pPr>
            <a:r>
              <a:rPr lang="en-US" sz="2800" dirty="0" err="1">
                <a:solidFill>
                  <a:schemeClr val="tx1"/>
                </a:solidFill>
              </a:rPr>
              <a:t>Friendstorming</a:t>
            </a:r>
            <a:r>
              <a:rPr lang="en-US" sz="2800" dirty="0">
                <a:solidFill>
                  <a:schemeClr val="tx1"/>
                </a:solidFill>
              </a:rPr>
              <a:t> to develop prospect list</a:t>
            </a:r>
          </a:p>
          <a:p>
            <a:r>
              <a:rPr lang="en-US" sz="2800" dirty="0">
                <a:solidFill>
                  <a:schemeClr val="tx1"/>
                </a:solidFill>
              </a:rPr>
              <a:t>Determine the best prospects for the position.</a:t>
            </a:r>
          </a:p>
          <a:p>
            <a:r>
              <a:rPr lang="en-US" sz="2800" dirty="0">
                <a:solidFill>
                  <a:schemeClr val="tx1"/>
                </a:solidFill>
              </a:rPr>
              <a:t>Research the prospects at the top of your list.</a:t>
            </a:r>
          </a:p>
          <a:p>
            <a:r>
              <a:rPr lang="en-US" sz="2800" dirty="0">
                <a:solidFill>
                  <a:schemeClr val="tx1"/>
                </a:solidFill>
              </a:rPr>
              <a:t>Make an appointment.</a:t>
            </a:r>
          </a:p>
          <a:p>
            <a:r>
              <a:rPr lang="en-US" sz="2800" dirty="0">
                <a:solidFill>
                  <a:schemeClr val="tx1"/>
                </a:solidFill>
              </a:rPr>
              <a:t>Make the sale.</a:t>
            </a:r>
          </a:p>
          <a:p>
            <a:r>
              <a:rPr lang="en-US" sz="2800" dirty="0">
                <a:solidFill>
                  <a:schemeClr val="tx1"/>
                </a:solidFill>
              </a:rPr>
              <a:t>Ask for a commitment.</a:t>
            </a:r>
          </a:p>
          <a:p>
            <a:r>
              <a:rPr lang="en-US" sz="2800" dirty="0">
                <a:solidFill>
                  <a:schemeClr val="tx1"/>
                </a:solidFill>
              </a:rPr>
              <a:t>Have a </a:t>
            </a:r>
            <a:r>
              <a:rPr lang="en-US" sz="2800" dirty="0" err="1">
                <a:solidFill>
                  <a:schemeClr val="tx1"/>
                </a:solidFill>
              </a:rPr>
              <a:t>fall-back</a:t>
            </a:r>
            <a:r>
              <a:rPr lang="en-US" sz="2800" dirty="0">
                <a:solidFill>
                  <a:schemeClr val="tx1"/>
                </a:solidFill>
              </a:rPr>
              <a:t> position in mind.</a:t>
            </a:r>
          </a:p>
          <a:p>
            <a:r>
              <a:rPr lang="en-US" sz="2800" dirty="0">
                <a:solidFill>
                  <a:schemeClr val="tx1"/>
                </a:solidFill>
              </a:rPr>
              <a:t>Follow up</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4022140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260" y="419100"/>
            <a:ext cx="7499739" cy="1143000"/>
          </a:xfrm>
        </p:spPr>
        <p:txBody>
          <a:bodyPr/>
          <a:lstStyle/>
          <a:p>
            <a:r>
              <a:rPr lang="en-US" sz="3600" dirty="0" smtClean="0"/>
              <a:t>Making the New Commissioner Successful</a:t>
            </a:r>
            <a:endParaRPr lang="en-US" sz="3600" dirty="0"/>
          </a:p>
        </p:txBody>
      </p:sp>
      <p:sp>
        <p:nvSpPr>
          <p:cNvPr id="3" name="Content Placeholder 2"/>
          <p:cNvSpPr>
            <a:spLocks noGrp="1"/>
          </p:cNvSpPr>
          <p:nvPr>
            <p:ph idx="1"/>
          </p:nvPr>
        </p:nvSpPr>
        <p:spPr/>
        <p:txBody>
          <a:bodyPr/>
          <a:lstStyle/>
          <a:p>
            <a:r>
              <a:rPr lang="en-US" dirty="0" smtClean="0"/>
              <a:t>Get them some training</a:t>
            </a:r>
          </a:p>
          <a:p>
            <a:r>
              <a:rPr lang="en-US" dirty="0" smtClean="0"/>
              <a:t>Get them some resources</a:t>
            </a:r>
          </a:p>
          <a:p>
            <a:r>
              <a:rPr lang="en-US" dirty="0" smtClean="0"/>
              <a:t>Set reasonable expectations</a:t>
            </a:r>
          </a:p>
          <a:p>
            <a:pPr lvl="1"/>
            <a:r>
              <a:rPr lang="en-US" dirty="0" smtClean="0"/>
              <a:t>Respect their experience (close to zero?)</a:t>
            </a:r>
          </a:p>
          <a:p>
            <a:r>
              <a:rPr lang="en-US" dirty="0" smtClean="0"/>
              <a:t>Encourage</a:t>
            </a:r>
            <a:endParaRPr lang="en-US" dirty="0"/>
          </a:p>
        </p:txBody>
      </p:sp>
    </p:spTree>
    <p:extLst>
      <p:ext uri="{BB962C8B-B14F-4D97-AF65-F5344CB8AC3E}">
        <p14:creationId xmlns:p14="http://schemas.microsoft.com/office/powerpoint/2010/main" val="1954795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Jumping the Gap</a:t>
            </a:r>
            <a:endParaRPr lang="en-US" dirty="0"/>
          </a:p>
        </p:txBody>
      </p:sp>
      <p:sp>
        <p:nvSpPr>
          <p:cNvPr id="3" name="Content Placeholder 2"/>
          <p:cNvSpPr>
            <a:spLocks noGrp="1"/>
          </p:cNvSpPr>
          <p:nvPr>
            <p:ph idx="1"/>
          </p:nvPr>
        </p:nvSpPr>
        <p:spPr/>
        <p:txBody>
          <a:bodyPr/>
          <a:lstStyle/>
          <a:p>
            <a:r>
              <a:rPr lang="en-US" dirty="0" smtClean="0"/>
              <a:t>The role of a district volunteer requires different kind of commitment  and motivation than being a parent</a:t>
            </a:r>
          </a:p>
          <a:p>
            <a:r>
              <a:rPr lang="en-US" dirty="0" smtClean="0"/>
              <a:t>The rewards of being a district volunteer are different than those of a parent</a:t>
            </a:r>
          </a:p>
        </p:txBody>
      </p:sp>
    </p:spTree>
    <p:extLst>
      <p:ext uri="{BB962C8B-B14F-4D97-AF65-F5344CB8AC3E}">
        <p14:creationId xmlns:p14="http://schemas.microsoft.com/office/powerpoint/2010/main" val="26141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a:t>
            </a:r>
            <a:r>
              <a:rPr lang="en-US" baseline="0" dirty="0" smtClean="0"/>
              <a:t> Really Work</a:t>
            </a:r>
            <a:endParaRPr lang="en-US" dirty="0"/>
          </a:p>
        </p:txBody>
      </p:sp>
      <p:sp>
        <p:nvSpPr>
          <p:cNvPr id="3" name="Content Placeholder 2"/>
          <p:cNvSpPr>
            <a:spLocks noGrp="1"/>
          </p:cNvSpPr>
          <p:nvPr>
            <p:ph idx="1"/>
          </p:nvPr>
        </p:nvSpPr>
        <p:spPr/>
        <p:txBody>
          <a:bodyPr/>
          <a:lstStyle/>
          <a:p>
            <a:r>
              <a:rPr lang="en-US" dirty="0" smtClean="0"/>
              <a:t>Make recruiting a priority.</a:t>
            </a:r>
          </a:p>
          <a:p>
            <a:pPr lvl="1"/>
            <a:r>
              <a:rPr lang="en-US" dirty="0" smtClean="0"/>
              <a:t>It</a:t>
            </a:r>
            <a:r>
              <a:rPr lang="en-US" baseline="0" dirty="0" smtClean="0"/>
              <a:t> takes a lot of people with hands-on support to make unit service work</a:t>
            </a:r>
            <a:endParaRPr lang="en-US" dirty="0" smtClean="0"/>
          </a:p>
          <a:p>
            <a:r>
              <a:rPr lang="en-US" dirty="0" err="1" smtClean="0"/>
              <a:t>Friendstorming</a:t>
            </a:r>
            <a:r>
              <a:rPr lang="en-US" dirty="0" smtClean="0"/>
              <a:t> is an ongoing process.</a:t>
            </a:r>
          </a:p>
          <a:p>
            <a:pPr lvl="1"/>
            <a:r>
              <a:rPr lang="en-US" dirty="0" smtClean="0"/>
              <a:t>Train everyone to keep their eyes open</a:t>
            </a:r>
          </a:p>
          <a:p>
            <a:pPr lvl="1"/>
            <a:r>
              <a:rPr lang="en-US" dirty="0" smtClean="0"/>
              <a:t>Think ahead</a:t>
            </a:r>
          </a:p>
        </p:txBody>
      </p:sp>
    </p:spTree>
    <p:extLst>
      <p:ext uri="{BB962C8B-B14F-4D97-AF65-F5344CB8AC3E}">
        <p14:creationId xmlns:p14="http://schemas.microsoft.com/office/powerpoint/2010/main" val="32349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96" y="419100"/>
            <a:ext cx="7733004" cy="1143000"/>
          </a:xfrm>
        </p:spPr>
        <p:txBody>
          <a:bodyPr/>
          <a:lstStyle/>
          <a:p>
            <a:r>
              <a:rPr lang="en-US" dirty="0" smtClean="0"/>
              <a:t>Commitment and Motivation</a:t>
            </a:r>
            <a:endParaRPr lang="en-US" dirty="0"/>
          </a:p>
        </p:txBody>
      </p:sp>
      <p:sp>
        <p:nvSpPr>
          <p:cNvPr id="3" name="Content Placeholder 2"/>
          <p:cNvSpPr>
            <a:spLocks noGrp="1"/>
          </p:cNvSpPr>
          <p:nvPr>
            <p:ph idx="1"/>
          </p:nvPr>
        </p:nvSpPr>
        <p:spPr/>
        <p:txBody>
          <a:bodyPr/>
          <a:lstStyle/>
          <a:p>
            <a:r>
              <a:rPr lang="en-US" dirty="0"/>
              <a:t>The Mission of the Boy Scouts of America is to prepare young people to make ethical and moral choices over their lifetimes by instilling in them the values of the Scout Oath and </a:t>
            </a:r>
            <a:r>
              <a:rPr lang="en-US" dirty="0" smtClean="0"/>
              <a:t>Law</a:t>
            </a:r>
          </a:p>
          <a:p>
            <a:r>
              <a:rPr lang="en-US" dirty="0" smtClean="0"/>
              <a:t>Parents, to some degree or another, think this is worthwhile </a:t>
            </a:r>
            <a:r>
              <a:rPr lang="en-US" u="sng" dirty="0" smtClean="0"/>
              <a:t>for their children</a:t>
            </a:r>
          </a:p>
          <a:p>
            <a:r>
              <a:rPr lang="en-US" dirty="0" smtClean="0"/>
              <a:t>District volunteers must see it as worth their time and effort </a:t>
            </a:r>
            <a:r>
              <a:rPr lang="en-US" u="sng" dirty="0" smtClean="0"/>
              <a:t>for the community</a:t>
            </a:r>
          </a:p>
        </p:txBody>
      </p:sp>
    </p:spTree>
    <p:extLst>
      <p:ext uri="{BB962C8B-B14F-4D97-AF65-F5344CB8AC3E}">
        <p14:creationId xmlns:p14="http://schemas.microsoft.com/office/powerpoint/2010/main" val="121180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a:t>
            </a:r>
            <a:endParaRPr lang="en-US" dirty="0"/>
          </a:p>
        </p:txBody>
      </p:sp>
      <p:sp>
        <p:nvSpPr>
          <p:cNvPr id="3" name="Content Placeholder 2"/>
          <p:cNvSpPr>
            <a:spLocks noGrp="1"/>
          </p:cNvSpPr>
          <p:nvPr>
            <p:ph idx="1"/>
          </p:nvPr>
        </p:nvSpPr>
        <p:spPr/>
        <p:txBody>
          <a:bodyPr/>
          <a:lstStyle/>
          <a:p>
            <a:r>
              <a:rPr lang="en-US" dirty="0" smtClean="0"/>
              <a:t>The rewards of being a district volunteer are</a:t>
            </a:r>
          </a:p>
          <a:p>
            <a:pPr lvl="1"/>
            <a:r>
              <a:rPr lang="en-US" dirty="0" smtClean="0"/>
              <a:t>Seeing progress toward achieving the mission of Scouting</a:t>
            </a:r>
          </a:p>
          <a:p>
            <a:pPr lvl="1"/>
            <a:r>
              <a:rPr lang="en-US" dirty="0" smtClean="0"/>
              <a:t>Making and having fun with adult friends</a:t>
            </a:r>
            <a:endParaRPr lang="en-US" dirty="0"/>
          </a:p>
        </p:txBody>
      </p:sp>
    </p:spTree>
    <p:extLst>
      <p:ext uri="{BB962C8B-B14F-4D97-AF65-F5344CB8AC3E}">
        <p14:creationId xmlns:p14="http://schemas.microsoft.com/office/powerpoint/2010/main" val="14346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Commissioners</a:t>
            </a:r>
            <a:endParaRPr lang="en-US" dirty="0"/>
          </a:p>
        </p:txBody>
      </p:sp>
      <p:sp>
        <p:nvSpPr>
          <p:cNvPr id="3" name="Content Placeholder 2"/>
          <p:cNvSpPr>
            <a:spLocks noGrp="1"/>
          </p:cNvSpPr>
          <p:nvPr>
            <p:ph idx="1"/>
          </p:nvPr>
        </p:nvSpPr>
        <p:spPr/>
        <p:txBody>
          <a:bodyPr/>
          <a:lstStyle/>
          <a:p>
            <a:r>
              <a:rPr lang="en-US" dirty="0" smtClean="0"/>
              <a:t>What</a:t>
            </a:r>
            <a:r>
              <a:rPr lang="en-US" baseline="0" dirty="0" smtClean="0"/>
              <a:t> makes a commissioner successful?</a:t>
            </a:r>
          </a:p>
          <a:p>
            <a:pPr marL="457200" lvl="1" indent="0">
              <a:buNone/>
            </a:pPr>
            <a:r>
              <a:rPr lang="en-US" baseline="0" dirty="0" smtClean="0"/>
              <a:t>  </a:t>
            </a:r>
            <a:r>
              <a:rPr lang="en-US" dirty="0" smtClean="0"/>
              <a:t>(What makes a successful commissioner?)</a:t>
            </a:r>
            <a:endParaRPr lang="en-US" baseline="0" dirty="0" smtClean="0"/>
          </a:p>
          <a:p>
            <a:pPr lvl="1"/>
            <a:r>
              <a:rPr lang="en-US" dirty="0" smtClean="0"/>
              <a:t>Which points of the Scout Law are the most important?</a:t>
            </a:r>
          </a:p>
          <a:p>
            <a:pPr lvl="1"/>
            <a:r>
              <a:rPr lang="en-US" dirty="0" smtClean="0"/>
              <a:t>What skills, experience, and/or talents are necessary?  </a:t>
            </a:r>
          </a:p>
          <a:p>
            <a:pPr marL="914400" lvl="2" indent="0">
              <a:buNone/>
            </a:pPr>
            <a:r>
              <a:rPr lang="en-US" dirty="0" smtClean="0"/>
              <a:t>Necessary!</a:t>
            </a:r>
            <a:endParaRPr lang="en-US" dirty="0"/>
          </a:p>
        </p:txBody>
      </p:sp>
    </p:spTree>
    <p:extLst>
      <p:ext uri="{BB962C8B-B14F-4D97-AF65-F5344CB8AC3E}">
        <p14:creationId xmlns:p14="http://schemas.microsoft.com/office/powerpoint/2010/main" val="96234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Commissioners</a:t>
            </a:r>
            <a:endParaRPr lang="en-US" dirty="0"/>
          </a:p>
        </p:txBody>
      </p:sp>
      <p:sp>
        <p:nvSpPr>
          <p:cNvPr id="3" name="Content Placeholder 2"/>
          <p:cNvSpPr>
            <a:spLocks noGrp="1"/>
          </p:cNvSpPr>
          <p:nvPr>
            <p:ph idx="1"/>
          </p:nvPr>
        </p:nvSpPr>
        <p:spPr/>
        <p:txBody>
          <a:bodyPr/>
          <a:lstStyle/>
          <a:p>
            <a:r>
              <a:rPr lang="en-US" dirty="0" smtClean="0"/>
              <a:t>Are they going to have everything?</a:t>
            </a:r>
          </a:p>
          <a:p>
            <a:pPr lvl="1"/>
            <a:r>
              <a:rPr lang="en-US" dirty="0" smtClean="0"/>
              <a:t>Knowledge</a:t>
            </a:r>
          </a:p>
          <a:p>
            <a:pPr lvl="1"/>
            <a:r>
              <a:rPr lang="en-US" dirty="0" smtClean="0"/>
              <a:t>Experience</a:t>
            </a:r>
          </a:p>
          <a:p>
            <a:pPr lvl="1"/>
            <a:r>
              <a:rPr lang="en-US" dirty="0" smtClean="0"/>
              <a:t>Manners</a:t>
            </a:r>
          </a:p>
          <a:p>
            <a:pPr lvl="1"/>
            <a:r>
              <a:rPr lang="en-US" dirty="0" smtClean="0"/>
              <a:t>Contacts</a:t>
            </a:r>
          </a:p>
          <a:p>
            <a:pPr lvl="1"/>
            <a:r>
              <a:rPr lang="en-US" dirty="0" smtClean="0"/>
              <a:t>Organization</a:t>
            </a:r>
          </a:p>
          <a:p>
            <a:pPr lvl="1"/>
            <a:r>
              <a:rPr lang="en-US" dirty="0" smtClean="0"/>
              <a:t>???</a:t>
            </a:r>
            <a:endParaRPr lang="en-US" dirty="0"/>
          </a:p>
        </p:txBody>
      </p:sp>
    </p:spTree>
    <p:extLst>
      <p:ext uri="{BB962C8B-B14F-4D97-AF65-F5344CB8AC3E}">
        <p14:creationId xmlns:p14="http://schemas.microsoft.com/office/powerpoint/2010/main" val="30146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616" y="419100"/>
            <a:ext cx="7574384" cy="1143000"/>
          </a:xfrm>
        </p:spPr>
        <p:txBody>
          <a:bodyPr/>
          <a:lstStyle/>
          <a:p>
            <a:r>
              <a:rPr lang="en-US" dirty="0" smtClean="0"/>
              <a:t>Formula for Commissioners?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bwMode="auto">
          <a:xfrm>
            <a:off x="2808514" y="2192694"/>
            <a:ext cx="5551716" cy="3284375"/>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endParaRPr>
          </a:p>
        </p:txBody>
      </p:sp>
      <p:sp>
        <p:nvSpPr>
          <p:cNvPr id="5" name="TextBox 4"/>
          <p:cNvSpPr txBox="1"/>
          <p:nvPr/>
        </p:nvSpPr>
        <p:spPr>
          <a:xfrm>
            <a:off x="1101012" y="2258008"/>
            <a:ext cx="1464906" cy="830997"/>
          </a:xfrm>
          <a:prstGeom prst="rect">
            <a:avLst/>
          </a:prstGeom>
          <a:noFill/>
        </p:spPr>
        <p:txBody>
          <a:bodyPr wrap="square" rtlCol="0">
            <a:spAutoFit/>
          </a:bodyPr>
          <a:lstStyle/>
          <a:p>
            <a:r>
              <a:rPr lang="en-US" dirty="0" smtClean="0"/>
              <a:t>Very Effective!</a:t>
            </a:r>
            <a:endParaRPr lang="en-US" dirty="0"/>
          </a:p>
        </p:txBody>
      </p:sp>
      <p:sp>
        <p:nvSpPr>
          <p:cNvPr id="6" name="TextBox 5"/>
          <p:cNvSpPr txBox="1"/>
          <p:nvPr/>
        </p:nvSpPr>
        <p:spPr>
          <a:xfrm>
            <a:off x="951723" y="4646072"/>
            <a:ext cx="1978089" cy="830997"/>
          </a:xfrm>
          <a:prstGeom prst="rect">
            <a:avLst/>
          </a:prstGeom>
          <a:noFill/>
        </p:spPr>
        <p:txBody>
          <a:bodyPr wrap="square" rtlCol="0">
            <a:spAutoFit/>
          </a:bodyPr>
          <a:lstStyle/>
          <a:p>
            <a:r>
              <a:rPr lang="en-US" dirty="0" smtClean="0"/>
              <a:t>Not Very Effective </a:t>
            </a:r>
            <a:r>
              <a:rPr lang="en-US" dirty="0" smtClean="0">
                <a:sym typeface="Wingdings" pitchFamily="2" charset="2"/>
              </a:rPr>
              <a:t></a:t>
            </a:r>
            <a:endParaRPr lang="en-US" dirty="0"/>
          </a:p>
        </p:txBody>
      </p:sp>
      <p:sp>
        <p:nvSpPr>
          <p:cNvPr id="7" name="TextBox 6"/>
          <p:cNvSpPr txBox="1"/>
          <p:nvPr/>
        </p:nvSpPr>
        <p:spPr>
          <a:xfrm>
            <a:off x="2220686" y="5635689"/>
            <a:ext cx="1819469" cy="830997"/>
          </a:xfrm>
          <a:prstGeom prst="rect">
            <a:avLst/>
          </a:prstGeom>
          <a:noFill/>
        </p:spPr>
        <p:txBody>
          <a:bodyPr wrap="square" rtlCol="0">
            <a:spAutoFit/>
          </a:bodyPr>
          <a:lstStyle/>
          <a:p>
            <a:r>
              <a:rPr lang="en-US" dirty="0" smtClean="0"/>
              <a:t>Good At Something</a:t>
            </a:r>
            <a:endParaRPr lang="en-US" dirty="0"/>
          </a:p>
        </p:txBody>
      </p:sp>
      <p:sp>
        <p:nvSpPr>
          <p:cNvPr id="9" name="TextBox 8"/>
          <p:cNvSpPr txBox="1"/>
          <p:nvPr/>
        </p:nvSpPr>
        <p:spPr>
          <a:xfrm>
            <a:off x="6851779" y="5635689"/>
            <a:ext cx="1819469" cy="830997"/>
          </a:xfrm>
          <a:prstGeom prst="rect">
            <a:avLst/>
          </a:prstGeom>
          <a:noFill/>
        </p:spPr>
        <p:txBody>
          <a:bodyPr wrap="square" rtlCol="0">
            <a:spAutoFit/>
          </a:bodyPr>
          <a:lstStyle/>
          <a:p>
            <a:r>
              <a:rPr lang="en-US" dirty="0" smtClean="0"/>
              <a:t>Great at Everything!</a:t>
            </a:r>
            <a:endParaRPr lang="en-US" dirty="0"/>
          </a:p>
        </p:txBody>
      </p:sp>
      <p:cxnSp>
        <p:nvCxnSpPr>
          <p:cNvPr id="11" name="Straight Connector 10"/>
          <p:cNvCxnSpPr/>
          <p:nvPr/>
        </p:nvCxnSpPr>
        <p:spPr bwMode="auto">
          <a:xfrm flipV="1">
            <a:off x="3130420" y="2472612"/>
            <a:ext cx="4959221" cy="2588958"/>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095381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ishbasictraining 2007">
  <a:themeElements>
    <a:clrScheme name="">
      <a:dk1>
        <a:srgbClr val="000000"/>
      </a:dk1>
      <a:lt1>
        <a:srgbClr val="FFFFFF"/>
      </a:lt1>
      <a:dk2>
        <a:srgbClr val="820050"/>
      </a:dk2>
      <a:lt2>
        <a:srgbClr val="FFFF00"/>
      </a:lt2>
      <a:accent1>
        <a:srgbClr val="FF0000"/>
      </a:accent1>
      <a:accent2>
        <a:srgbClr val="00FF00"/>
      </a:accent2>
      <a:accent3>
        <a:srgbClr val="C1AAB3"/>
      </a:accent3>
      <a:accent4>
        <a:srgbClr val="DADADA"/>
      </a:accent4>
      <a:accent5>
        <a:srgbClr val="FFAAAA"/>
      </a:accent5>
      <a:accent6>
        <a:srgbClr val="00E700"/>
      </a:accent6>
      <a:hlink>
        <a:srgbClr val="FF00FF"/>
      </a:hlink>
      <a:folHlink>
        <a:srgbClr val="FF9B03"/>
      </a:folHlink>
    </a:clrScheme>
    <a:fontScheme name="template  4">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template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commishbasictraining 2007</Template>
  <TotalTime>257</TotalTime>
  <Pages>2</Pages>
  <Words>1382</Words>
  <Application>Microsoft Office PowerPoint</Application>
  <PresentationFormat>On-screen Show (4:3)</PresentationFormat>
  <Paragraphs>234</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Monotype Sorts</vt:lpstr>
      <vt:lpstr>Arial Narrow</vt:lpstr>
      <vt:lpstr>Wingdings</vt:lpstr>
      <vt:lpstr>commishbasictraining 2007</vt:lpstr>
      <vt:lpstr>Welcome!</vt:lpstr>
      <vt:lpstr>Unit Service</vt:lpstr>
      <vt:lpstr>Finding Commissioners</vt:lpstr>
      <vt:lpstr>Jumping the Gap</vt:lpstr>
      <vt:lpstr>Commitment and Motivation</vt:lpstr>
      <vt:lpstr>Rewards</vt:lpstr>
      <vt:lpstr>Commissioners</vt:lpstr>
      <vt:lpstr>New Commissioners</vt:lpstr>
      <vt:lpstr>Formula for Commissioners?</vt:lpstr>
      <vt:lpstr>Commissioner Reality</vt:lpstr>
      <vt:lpstr>Commissioners</vt:lpstr>
      <vt:lpstr>Keys to Recruiting New Commissioners</vt:lpstr>
      <vt:lpstr>My Thoughts</vt:lpstr>
      <vt:lpstr>Why Accept?</vt:lpstr>
      <vt:lpstr>Why Continue?</vt:lpstr>
      <vt:lpstr>Why Stay At It?</vt:lpstr>
      <vt:lpstr>How to Recruit - Our Textbook</vt:lpstr>
      <vt:lpstr>Methods for Recruiting – Textbook Approach</vt:lpstr>
      <vt:lpstr>Designing for Exceptions</vt:lpstr>
      <vt:lpstr>What’s The Big Picture?</vt:lpstr>
      <vt:lpstr>Do The Math</vt:lpstr>
      <vt:lpstr>Compounding the Problem</vt:lpstr>
      <vt:lpstr>How Do We Get There?</vt:lpstr>
      <vt:lpstr>What’s Hardest?</vt:lpstr>
      <vt:lpstr>Friendstorming  (and Friendstorming on Tour)</vt:lpstr>
      <vt:lpstr>Friendstorming</vt:lpstr>
      <vt:lpstr>How Does It Fit In?</vt:lpstr>
      <vt:lpstr>My district and council  volunteer philosophy:</vt:lpstr>
      <vt:lpstr>Friendstorming</vt:lpstr>
      <vt:lpstr>The Potential</vt:lpstr>
      <vt:lpstr>Friend-storming</vt:lpstr>
      <vt:lpstr>Nuts and Bolts</vt:lpstr>
      <vt:lpstr>The Tour</vt:lpstr>
      <vt:lpstr>The Meeting Agenda</vt:lpstr>
      <vt:lpstr>Agenda continued….</vt:lpstr>
      <vt:lpstr>Next Steps</vt:lpstr>
      <vt:lpstr>Making It Work</vt:lpstr>
      <vt:lpstr>Completing the Task</vt:lpstr>
      <vt:lpstr>Making the New Commissioner Successful</vt:lpstr>
      <vt:lpstr>Making It Really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Basic Commissioner Training</dc:subject>
  <dc:creator>rcordray</dc:creator>
  <dc:description>revised April 2002_x000d_
2001 printing of Commissioner Basic Training Manual,_x000d_
2001 printing of Commissioner Fieldbook for Unit Service</dc:description>
  <cp:lastModifiedBy>rcordray</cp:lastModifiedBy>
  <cp:revision>19</cp:revision>
  <cp:lastPrinted>2002-05-20T21:08:08Z</cp:lastPrinted>
  <dcterms:created xsi:type="dcterms:W3CDTF">2011-10-14T04:06:49Z</dcterms:created>
  <dcterms:modified xsi:type="dcterms:W3CDTF">2011-10-15T17:21:08Z</dcterms:modified>
</cp:coreProperties>
</file>